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256" r:id="rId2"/>
    <p:sldId id="257" r:id="rId3"/>
    <p:sldId id="258" r:id="rId4"/>
    <p:sldId id="259" r:id="rId5"/>
    <p:sldId id="260" r:id="rId6"/>
    <p:sldId id="261" r:id="rId7"/>
    <p:sldId id="262" r:id="rId8"/>
    <p:sldId id="264" r:id="rId9"/>
    <p:sldId id="295" r:id="rId10"/>
    <p:sldId id="263" r:id="rId11"/>
    <p:sldId id="265" r:id="rId12"/>
    <p:sldId id="266" r:id="rId13"/>
    <p:sldId id="267" r:id="rId14"/>
    <p:sldId id="268" r:id="rId15"/>
    <p:sldId id="269" r:id="rId16"/>
    <p:sldId id="270" r:id="rId17"/>
    <p:sldId id="271" r:id="rId18"/>
    <p:sldId id="272" r:id="rId19"/>
    <p:sldId id="273" r:id="rId20"/>
    <p:sldId id="292" r:id="rId21"/>
    <p:sldId id="278" r:id="rId22"/>
    <p:sldId id="279" r:id="rId23"/>
    <p:sldId id="274" r:id="rId24"/>
    <p:sldId id="289" r:id="rId25"/>
    <p:sldId id="290" r:id="rId26"/>
    <p:sldId id="280" r:id="rId27"/>
    <p:sldId id="281" r:id="rId28"/>
    <p:sldId id="282" r:id="rId29"/>
    <p:sldId id="283" r:id="rId30"/>
    <p:sldId id="284" r:id="rId31"/>
    <p:sldId id="285" r:id="rId32"/>
    <p:sldId id="286" r:id="rId33"/>
    <p:sldId id="275" r:id="rId34"/>
    <p:sldId id="287" r:id="rId35"/>
    <p:sldId id="276" r:id="rId36"/>
    <p:sldId id="277" r:id="rId37"/>
    <p:sldId id="288" r:id="rId38"/>
    <p:sldId id="294" r:id="rId39"/>
    <p:sldId id="291" r:id="rId40"/>
    <p:sldId id="293" r:id="rId4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BEE52D-AE41-43F2-A04D-8DF00486D267}" type="datetimeFigureOut">
              <a:rPr lang="ru-RU" smtClean="0"/>
              <a:pPr/>
              <a:t>08.02.2022</a:t>
            </a:fld>
            <a:endParaRPr lang="ru-RU" dirty="0"/>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C67BF6-9F3F-4E9C-AED6-2766F5550CBA}" type="slidenum">
              <a:rPr lang="ru-RU" smtClean="0"/>
              <a:pPr/>
              <a:t>‹#›</a:t>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64C67BF6-9F3F-4E9C-AED6-2766F5550CBA}" type="slidenum">
              <a:rPr lang="ru-RU" smtClean="0"/>
              <a:pPr/>
              <a:t>8</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Прямоугольник с двумя скругленными противолежащими углами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Заголовок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ru-RU" smtClean="0"/>
              <a:t>Образец заголовка</a:t>
            </a:r>
            <a:endParaRPr kumimoji="0" lang="en-US"/>
          </a:p>
        </p:txBody>
      </p:sp>
      <p:sp>
        <p:nvSpPr>
          <p:cNvPr id="9" name="Подзаголовок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10" name="Дата 9"/>
          <p:cNvSpPr>
            <a:spLocks noGrp="1"/>
          </p:cNvSpPr>
          <p:nvPr>
            <p:ph type="dt" sz="half" idx="10"/>
          </p:nvPr>
        </p:nvSpPr>
        <p:spPr>
          <a:xfrm>
            <a:off x="5562600" y="6509004"/>
            <a:ext cx="3002280" cy="274320"/>
          </a:xfrm>
        </p:spPr>
        <p:txBody>
          <a:bodyPr vert="horz" rtlCol="0"/>
          <a:lstStyle/>
          <a:p>
            <a:fld id="{3BC532F5-B794-4AEF-96C3-2427EE1940FF}" type="datetimeFigureOut">
              <a:rPr lang="ru-RU" smtClean="0"/>
              <a:pPr/>
              <a:t>08.02.2022</a:t>
            </a:fld>
            <a:endParaRPr lang="ru-RU" dirty="0"/>
          </a:p>
        </p:txBody>
      </p:sp>
      <p:sp>
        <p:nvSpPr>
          <p:cNvPr id="11" name="Номер слайда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C63D0769-EFF6-430D-8D69-C8CBC07CB89B}" type="slidenum">
              <a:rPr lang="ru-RU" smtClean="0"/>
              <a:pPr/>
              <a:t>‹#›</a:t>
            </a:fld>
            <a:endParaRPr lang="ru-RU" dirty="0"/>
          </a:p>
        </p:txBody>
      </p:sp>
      <p:sp>
        <p:nvSpPr>
          <p:cNvPr id="12" name="Нижний колонтитул 11"/>
          <p:cNvSpPr>
            <a:spLocks noGrp="1"/>
          </p:cNvSpPr>
          <p:nvPr>
            <p:ph type="ftr" sz="quarter" idx="12"/>
          </p:nvPr>
        </p:nvSpPr>
        <p:spPr>
          <a:xfrm>
            <a:off x="1600200" y="6509004"/>
            <a:ext cx="3907464" cy="274320"/>
          </a:xfrm>
        </p:spPr>
        <p:txBody>
          <a:bodyPr vert="horz" rtlCol="0"/>
          <a:lstStyle/>
          <a:p>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3BC532F5-B794-4AEF-96C3-2427EE1940FF}" type="datetimeFigureOut">
              <a:rPr lang="ru-RU" smtClean="0"/>
              <a:pPr/>
              <a:t>08.02.2022</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C63D0769-EFF6-430D-8D69-C8CBC07CB89B}" type="slidenum">
              <a:rPr lang="ru-RU" smtClean="0"/>
              <a:pPr/>
              <a:t>‹#›</a:t>
            </a:fld>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lvl1pPr algn="l">
              <a:defRPr/>
            </a:lvl1pPr>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3BC532F5-B794-4AEF-96C3-2427EE1940FF}" type="datetimeFigureOut">
              <a:rPr lang="ru-RU" smtClean="0"/>
              <a:pPr/>
              <a:t>08.02.2022</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C63D0769-EFF6-430D-8D69-C8CBC07CB89B}" type="slidenum">
              <a:rPr lang="ru-RU" smtClean="0"/>
              <a:pPr/>
              <a:t>‹#›</a:t>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7" name="Прямоугольник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3BC532F5-B794-4AEF-96C3-2427EE1940FF}" type="datetimeFigureOut">
              <a:rPr lang="ru-RU" smtClean="0"/>
              <a:pPr/>
              <a:t>08.02.2022</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C63D0769-EFF6-430D-8D69-C8CBC07CB89B}" type="slidenum">
              <a:rPr lang="ru-RU" smtClean="0"/>
              <a:pPr/>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2"/>
      </p:bgRef>
    </p:bg>
    <p:spTree>
      <p:nvGrpSpPr>
        <p:cNvPr id="1" name=""/>
        <p:cNvGrpSpPr/>
        <p:nvPr/>
      </p:nvGrpSpPr>
      <p:grpSpPr>
        <a:xfrm>
          <a:off x="0" y="0"/>
          <a:ext cx="0" cy="0"/>
          <a:chOff x="0" y="0"/>
          <a:chExt cx="0" cy="0"/>
        </a:xfrm>
      </p:grpSpPr>
      <p:sp>
        <p:nvSpPr>
          <p:cNvPr id="7" name="Прямоугольник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Заголовок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8" name="Дата 7"/>
          <p:cNvSpPr>
            <a:spLocks noGrp="1"/>
          </p:cNvSpPr>
          <p:nvPr>
            <p:ph type="dt" sz="half" idx="10"/>
          </p:nvPr>
        </p:nvSpPr>
        <p:spPr>
          <a:xfrm>
            <a:off x="5562600" y="6513670"/>
            <a:ext cx="3002280" cy="274320"/>
          </a:xfrm>
        </p:spPr>
        <p:txBody>
          <a:bodyPr vert="horz" rtlCol="0"/>
          <a:lstStyle/>
          <a:p>
            <a:fld id="{3BC532F5-B794-4AEF-96C3-2427EE1940FF}" type="datetimeFigureOut">
              <a:rPr lang="ru-RU" smtClean="0"/>
              <a:pPr/>
              <a:t>08.02.2022</a:t>
            </a:fld>
            <a:endParaRPr lang="ru-RU" dirty="0"/>
          </a:p>
        </p:txBody>
      </p:sp>
      <p:sp>
        <p:nvSpPr>
          <p:cNvPr id="9" name="Номер слайда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C63D0769-EFF6-430D-8D69-C8CBC07CB89B}" type="slidenum">
              <a:rPr lang="ru-RU" smtClean="0"/>
              <a:pPr/>
              <a:t>‹#›</a:t>
            </a:fld>
            <a:endParaRPr lang="ru-RU" dirty="0"/>
          </a:p>
        </p:txBody>
      </p:sp>
      <p:sp>
        <p:nvSpPr>
          <p:cNvPr id="10" name="Нижний колонтитул 9"/>
          <p:cNvSpPr>
            <a:spLocks noGrp="1"/>
          </p:cNvSpPr>
          <p:nvPr>
            <p:ph type="ftr" sz="quarter" idx="12"/>
          </p:nvPr>
        </p:nvSpPr>
        <p:spPr>
          <a:xfrm>
            <a:off x="1600200" y="6513670"/>
            <a:ext cx="3907464" cy="274320"/>
          </a:xfrm>
        </p:spPr>
        <p:txBody>
          <a:bodyPr vert="horz" rtlCol="0"/>
          <a:lstStyle/>
          <a:p>
            <a:endParaRPr lang="ru-RU"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Содержимое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3BC532F5-B794-4AEF-96C3-2427EE1940FF}" type="datetimeFigureOut">
              <a:rPr lang="ru-RU" smtClean="0"/>
              <a:pPr/>
              <a:t>08.02.2022</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a:xfrm>
            <a:off x="8641080" y="6514568"/>
            <a:ext cx="464288" cy="274320"/>
          </a:xfrm>
        </p:spPr>
        <p:txBody>
          <a:bodyPr/>
          <a:lstStyle/>
          <a:p>
            <a:fld id="{C63D0769-EFF6-430D-8D69-C8CBC07CB89B}" type="slidenum">
              <a:rPr lang="ru-RU" smtClean="0"/>
              <a:pPr/>
              <a:t>‹#›</a:t>
            </a:fld>
            <a:endParaRPr lang="ru-RU" dirty="0"/>
          </a:p>
        </p:txBody>
      </p:sp>
      <p:sp>
        <p:nvSpPr>
          <p:cNvPr id="10" name="Прямоугольник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Прямоугольник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11" name="Прямоугольник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2" name="Заголовок 1"/>
          <p:cNvSpPr>
            <a:spLocks noGrp="1"/>
          </p:cNvSpPr>
          <p:nvPr>
            <p:ph type="title"/>
          </p:nvPr>
        </p:nvSpPr>
        <p:spPr>
          <a:xfrm>
            <a:off x="457200" y="251948"/>
            <a:ext cx="8229600" cy="1143000"/>
          </a:xfrm>
        </p:spPr>
        <p:txBody>
          <a:bodyPr anchor="b"/>
          <a:lstStyle>
            <a:lvl1pPr>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p>
            <a:fld id="{3BC532F5-B794-4AEF-96C3-2427EE1940FF}" type="datetimeFigureOut">
              <a:rPr lang="ru-RU" smtClean="0"/>
              <a:pPr/>
              <a:t>08.02.2022</a:t>
            </a:fld>
            <a:endParaRPr lang="ru-RU" dirty="0"/>
          </a:p>
        </p:txBody>
      </p:sp>
      <p:sp>
        <p:nvSpPr>
          <p:cNvPr id="8" name="Нижний колонтитул 7"/>
          <p:cNvSpPr>
            <a:spLocks noGrp="1"/>
          </p:cNvSpPr>
          <p:nvPr>
            <p:ph type="ftr" sz="quarter" idx="11"/>
          </p:nvPr>
        </p:nvSpPr>
        <p:spPr/>
        <p:txBody>
          <a:bodyPr/>
          <a:lstStyle/>
          <a:p>
            <a:endParaRPr lang="ru-RU" dirty="0"/>
          </a:p>
        </p:txBody>
      </p:sp>
      <p:sp>
        <p:nvSpPr>
          <p:cNvPr id="9" name="Номер слайда 8"/>
          <p:cNvSpPr>
            <a:spLocks noGrp="1"/>
          </p:cNvSpPr>
          <p:nvPr>
            <p:ph type="sldNum" sz="quarter" idx="12"/>
          </p:nvPr>
        </p:nvSpPr>
        <p:spPr>
          <a:xfrm>
            <a:off x="8641080" y="6514568"/>
            <a:ext cx="464288" cy="274320"/>
          </a:xfrm>
        </p:spPr>
        <p:txBody>
          <a:bodyPr/>
          <a:lstStyle/>
          <a:p>
            <a:fld id="{C63D0769-EFF6-430D-8D69-C8CBC07CB89B}" type="slidenum">
              <a:rPr lang="ru-RU" smtClean="0"/>
              <a:pPr/>
              <a:t>‹#›</a:t>
            </a:fld>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53218"/>
            <a:ext cx="8229600" cy="1143000"/>
          </a:xfrm>
        </p:spPr>
        <p:txBody>
          <a:bodyPr/>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p>
            <a:fld id="{3BC532F5-B794-4AEF-96C3-2427EE1940FF}" type="datetimeFigureOut">
              <a:rPr lang="ru-RU" smtClean="0"/>
              <a:pPr/>
              <a:t>08.02.2022</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C63D0769-EFF6-430D-8D69-C8CBC07CB89B}" type="slidenum">
              <a:rPr lang="ru-RU" smtClean="0"/>
              <a:pPr/>
              <a:t>‹#›</a:t>
            </a:fld>
            <a:endParaRPr lang="ru-RU" dirty="0"/>
          </a:p>
        </p:txBody>
      </p:sp>
      <p:sp>
        <p:nvSpPr>
          <p:cNvPr id="7" name="Прямоугольник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BC532F5-B794-4AEF-96C3-2427EE1940FF}" type="datetimeFigureOut">
              <a:rPr lang="ru-RU" smtClean="0"/>
              <a:pPr/>
              <a:t>08.02.2022</a:t>
            </a:fld>
            <a:endParaRPr lang="ru-RU" dirty="0"/>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fld id="{C63D0769-EFF6-430D-8D69-C8CBC07CB89B}" type="slidenum">
              <a:rPr lang="ru-RU" smtClean="0"/>
              <a:pPr/>
              <a:t>‹#›</a:t>
            </a:fld>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bg>
      <p:bgRef idx="1001">
        <a:schemeClr val="bg2"/>
      </p:bgRef>
    </p:bg>
    <p:spTree>
      <p:nvGrpSpPr>
        <p:cNvPr id="1" name=""/>
        <p:cNvGrpSpPr/>
        <p:nvPr/>
      </p:nvGrpSpPr>
      <p:grpSpPr>
        <a:xfrm>
          <a:off x="0" y="0"/>
          <a:ext cx="0" cy="0"/>
          <a:chOff x="0" y="0"/>
          <a:chExt cx="0" cy="0"/>
        </a:xfrm>
      </p:grpSpPr>
      <p:sp>
        <p:nvSpPr>
          <p:cNvPr id="8" name="Прямоугольник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Заголовок 1"/>
          <p:cNvSpPr>
            <a:spLocks noGrp="1"/>
          </p:cNvSpPr>
          <p:nvPr>
            <p:ph type="title"/>
          </p:nvPr>
        </p:nvSpPr>
        <p:spPr>
          <a:xfrm>
            <a:off x="4963136" y="304800"/>
            <a:ext cx="3931920" cy="762000"/>
          </a:xfrm>
        </p:spPr>
        <p:txBody>
          <a:bodyPr anchor="b"/>
          <a:lstStyle>
            <a:lvl1pPr marL="0" algn="r">
              <a:buNone/>
              <a:defRPr sz="2000" b="1"/>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9" name="Дата 8"/>
          <p:cNvSpPr>
            <a:spLocks noGrp="1"/>
          </p:cNvSpPr>
          <p:nvPr>
            <p:ph type="dt" sz="half" idx="10"/>
          </p:nvPr>
        </p:nvSpPr>
        <p:spPr>
          <a:xfrm>
            <a:off x="5562600" y="6513670"/>
            <a:ext cx="3002280" cy="274320"/>
          </a:xfrm>
        </p:spPr>
        <p:txBody>
          <a:bodyPr vert="horz" rtlCol="0"/>
          <a:lstStyle/>
          <a:p>
            <a:fld id="{3BC532F5-B794-4AEF-96C3-2427EE1940FF}" type="datetimeFigureOut">
              <a:rPr lang="ru-RU" smtClean="0"/>
              <a:pPr/>
              <a:t>08.02.2022</a:t>
            </a:fld>
            <a:endParaRPr lang="ru-RU" dirty="0"/>
          </a:p>
        </p:txBody>
      </p:sp>
      <p:sp>
        <p:nvSpPr>
          <p:cNvPr id="10" name="Номер слайда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C63D0769-EFF6-430D-8D69-C8CBC07CB89B}" type="slidenum">
              <a:rPr lang="ru-RU" smtClean="0"/>
              <a:pPr/>
              <a:t>‹#›</a:t>
            </a:fld>
            <a:endParaRPr lang="ru-RU" dirty="0"/>
          </a:p>
        </p:txBody>
      </p:sp>
      <p:sp>
        <p:nvSpPr>
          <p:cNvPr id="11" name="Нижний колонтитул 10"/>
          <p:cNvSpPr>
            <a:spLocks noGrp="1"/>
          </p:cNvSpPr>
          <p:nvPr>
            <p:ph type="ftr" sz="quarter" idx="12"/>
          </p:nvPr>
        </p:nvSpPr>
        <p:spPr>
          <a:xfrm>
            <a:off x="1600200" y="6513670"/>
            <a:ext cx="3907464" cy="274320"/>
          </a:xfrm>
        </p:spPr>
        <p:txBody>
          <a:bodyPr vert="horz" rtlCol="0"/>
          <a:lstStyle/>
          <a:p>
            <a:endParaRPr lang="ru-RU" dirty="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40443" y="4724400"/>
            <a:ext cx="5486400" cy="664536"/>
          </a:xfrm>
        </p:spPr>
        <p:txBody>
          <a:bodyPr anchor="b"/>
          <a:lstStyle>
            <a:lvl1pPr marL="0" algn="r">
              <a:buNone/>
              <a:defRPr sz="2000" b="1"/>
            </a:lvl1pPr>
            <a:extLst/>
          </a:lstStyle>
          <a:p>
            <a:r>
              <a:rPr kumimoji="0" lang="ru-RU" smtClean="0"/>
              <a:t>Образец заголовка</a:t>
            </a:r>
            <a:endParaRPr kumimoji="0" lang="en-US"/>
          </a:p>
        </p:txBody>
      </p:sp>
      <p:sp>
        <p:nvSpPr>
          <p:cNvPr id="4" name="Текст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ru-RU" smtClean="0"/>
              <a:t>Образец текста</a:t>
            </a:r>
          </a:p>
        </p:txBody>
      </p:sp>
      <p:sp>
        <p:nvSpPr>
          <p:cNvPr id="13" name="Рисунок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ru-RU" smtClean="0">
                <a:solidFill>
                  <a:schemeClr val="lt1"/>
                </a:solidFill>
                <a:latin typeface="+mn-lt"/>
                <a:ea typeface="+mn-ea"/>
                <a:cs typeface="+mn-cs"/>
              </a:rPr>
              <a:t>Вставка рисунка</a:t>
            </a:r>
            <a:endParaRPr kumimoji="0" lang="en-US" dirty="0">
              <a:solidFill>
                <a:schemeClr val="lt1"/>
              </a:solidFill>
              <a:latin typeface="+mn-lt"/>
              <a:ea typeface="+mn-ea"/>
              <a:cs typeface="+mn-cs"/>
            </a:endParaRPr>
          </a:p>
        </p:txBody>
      </p:sp>
      <p:sp>
        <p:nvSpPr>
          <p:cNvPr id="8" name="Дата 7"/>
          <p:cNvSpPr>
            <a:spLocks noGrp="1"/>
          </p:cNvSpPr>
          <p:nvPr>
            <p:ph type="dt" sz="half" idx="10"/>
          </p:nvPr>
        </p:nvSpPr>
        <p:spPr>
          <a:xfrm>
            <a:off x="5562600" y="6509004"/>
            <a:ext cx="3002280" cy="274320"/>
          </a:xfrm>
        </p:spPr>
        <p:txBody>
          <a:bodyPr vert="horz" rtlCol="0"/>
          <a:lstStyle/>
          <a:p>
            <a:fld id="{3BC532F5-B794-4AEF-96C3-2427EE1940FF}" type="datetimeFigureOut">
              <a:rPr lang="ru-RU" smtClean="0"/>
              <a:pPr/>
              <a:t>08.02.2022</a:t>
            </a:fld>
            <a:endParaRPr lang="ru-RU" dirty="0"/>
          </a:p>
        </p:txBody>
      </p:sp>
      <p:sp>
        <p:nvSpPr>
          <p:cNvPr id="9" name="Номер слайда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C63D0769-EFF6-430D-8D69-C8CBC07CB89B}" type="slidenum">
              <a:rPr lang="ru-RU" smtClean="0"/>
              <a:pPr/>
              <a:t>‹#›</a:t>
            </a:fld>
            <a:endParaRPr lang="ru-RU" dirty="0"/>
          </a:p>
        </p:txBody>
      </p:sp>
      <p:sp>
        <p:nvSpPr>
          <p:cNvPr id="10" name="Нижний колонтитул 9"/>
          <p:cNvSpPr>
            <a:spLocks noGrp="1"/>
          </p:cNvSpPr>
          <p:nvPr>
            <p:ph type="ftr" sz="quarter" idx="12"/>
          </p:nvPr>
        </p:nvSpPr>
        <p:spPr>
          <a:xfrm>
            <a:off x="1600200" y="6509004"/>
            <a:ext cx="3907464" cy="274320"/>
          </a:xfrm>
        </p:spPr>
        <p:txBody>
          <a:bodyPr vert="horz" rtlCol="0"/>
          <a:lstStyle/>
          <a:p>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Прямоугольник с двумя скругленными противолежащими углами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Нижний колонтитул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ru-RU" dirty="0"/>
          </a:p>
        </p:txBody>
      </p:sp>
      <p:sp>
        <p:nvSpPr>
          <p:cNvPr id="14" name="Дата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3BC532F5-B794-4AEF-96C3-2427EE1940FF}" type="datetimeFigureOut">
              <a:rPr lang="ru-RU" smtClean="0"/>
              <a:pPr/>
              <a:t>08.02.2022</a:t>
            </a:fld>
            <a:endParaRPr lang="ru-RU" dirty="0"/>
          </a:p>
        </p:txBody>
      </p:sp>
      <p:sp>
        <p:nvSpPr>
          <p:cNvPr id="23" name="Номер слайда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C63D0769-EFF6-430D-8D69-C8CBC07CB89B}" type="slidenum">
              <a:rPr lang="ru-RU" smtClean="0"/>
              <a:pPr/>
              <a:t>‹#›</a:t>
            </a:fld>
            <a:endParaRPr lang="ru-RU" dirty="0"/>
          </a:p>
        </p:txBody>
      </p:sp>
      <p:sp>
        <p:nvSpPr>
          <p:cNvPr id="22" name="Заголовок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p>
            <a:r>
              <a:rPr kumimoji="0" lang="ru-RU" smtClean="0"/>
              <a:t>Образец заголовка</a:t>
            </a:r>
            <a:endParaRPr kumimoji="0" lang="en-US"/>
          </a:p>
        </p:txBody>
      </p:sp>
      <p:sp>
        <p:nvSpPr>
          <p:cNvPr id="13" name="Текст 12"/>
          <p:cNvSpPr>
            <a:spLocks noGrp="1"/>
          </p:cNvSpPr>
          <p:nvPr>
            <p:ph type="body" idx="1"/>
          </p:nvPr>
        </p:nvSpPr>
        <p:spPr>
          <a:xfrm>
            <a:off x="457200" y="1646237"/>
            <a:ext cx="8229600" cy="4526280"/>
          </a:xfrm>
          <a:prstGeom prst="rect">
            <a:avLst/>
          </a:prstGeom>
        </p:spPr>
        <p:txBody>
          <a:bodyPr>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85720" y="214289"/>
            <a:ext cx="2571768" cy="3190897"/>
          </a:xfrm>
          <a:prstGeom prst="rect">
            <a:avLst/>
          </a:prstGeom>
          <a:noFill/>
          <a:ln w="9525">
            <a:noFill/>
            <a:miter lim="800000"/>
            <a:headEnd/>
            <a:tailEnd/>
          </a:ln>
          <a:effectLst/>
        </p:spPr>
      </p:pic>
      <p:sp>
        <p:nvSpPr>
          <p:cNvPr id="5" name="Прямоугольник 4"/>
          <p:cNvSpPr/>
          <p:nvPr/>
        </p:nvSpPr>
        <p:spPr>
          <a:xfrm>
            <a:off x="3500430" y="285726"/>
            <a:ext cx="5357850" cy="528641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ru-RU" sz="2000" dirty="0" smtClean="0"/>
              <a:t>    Андрей Платонович родился в семье железнодорожного слесаря и дочери часовщика. Он был самым старшим ребенком, после него друг за другом появились еще 9 братьев и сестер, которых Платонов оберегал, как мог. Сначала писатель учился в приходской школе при церкви, но в 15 лет все бросил и устроился на работу, так как средств в семье не хватало и родителям очень трудно было прокормить детей. По словам самого писателя, он сменил множество мест, начиная от подсобного рабочего и заканчивая слесарем, так как у отца не хватало сил содержать дом, жену и 10 детей. Платонов считал своим долгом помочь всеми возможными способами своим родителям. </a:t>
            </a:r>
            <a:endParaRPr lang="ru-RU" sz="2000" dirty="0"/>
          </a:p>
        </p:txBody>
      </p:sp>
      <p:sp>
        <p:nvSpPr>
          <p:cNvPr id="6" name="Прямоугольник 5"/>
          <p:cNvSpPr/>
          <p:nvPr/>
        </p:nvSpPr>
        <p:spPr>
          <a:xfrm>
            <a:off x="357158" y="5643578"/>
            <a:ext cx="6357982"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ru-RU" dirty="0" smtClean="0"/>
              <a:t>"У нас семья была ... 10 человек, а я старший сын - один работник, кроме отца. Отец же ... не мог кормить такую орду", - писал он впоследствии в своих воспоминаниях.</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14282" y="142852"/>
            <a:ext cx="8643998" cy="338554"/>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ru-RU" sz="1600" b="1" cap="none" spc="0" dirty="0" smtClean="0">
                <a:ln w="12700">
                  <a:solidFill>
                    <a:schemeClr val="bg2"/>
                  </a:solidFill>
                  <a:prstDash val="solid"/>
                </a:ln>
                <a:solidFill>
                  <a:schemeClr val="bg2">
                    <a:tint val="85000"/>
                    <a:satMod val="155000"/>
                  </a:schemeClr>
                </a:solidFill>
                <a:effectLst>
                  <a:outerShdw blurRad="41275" dist="20320" dir="1800000" algn="tl" rotWithShape="0">
                    <a:srgbClr val="000000">
                      <a:alpha val="40000"/>
                    </a:srgbClr>
                  </a:outerShdw>
                </a:effectLst>
              </a:rPr>
              <a:t>1. </a:t>
            </a:r>
            <a:r>
              <a:rPr lang="ru-RU" sz="1600" b="1" cap="none" spc="0" dirty="0" smtClean="0">
                <a:ln w="12700">
                  <a:solidFill>
                    <a:schemeClr val="bg2"/>
                  </a:solidFill>
                  <a:prstDash val="solid"/>
                </a:ln>
                <a:solidFill>
                  <a:schemeClr val="tx1">
                    <a:lumMod val="65000"/>
                  </a:schemeClr>
                </a:solidFill>
                <a:effectLst>
                  <a:outerShdw blurRad="41275" dist="20320" dir="1800000" algn="tl" rotWithShape="0">
                    <a:srgbClr val="000000">
                      <a:alpha val="40000"/>
                    </a:srgbClr>
                  </a:outerShdw>
                </a:effectLst>
              </a:rPr>
              <a:t>Тридцатилетнему </a:t>
            </a:r>
            <a:r>
              <a:rPr lang="ru-RU" sz="1600" b="1" cap="none" spc="0" dirty="0" err="1" smtClean="0">
                <a:ln w="12700">
                  <a:solidFill>
                    <a:schemeClr val="bg2"/>
                  </a:solidFill>
                  <a:prstDash val="solid"/>
                </a:ln>
                <a:solidFill>
                  <a:schemeClr val="tx1">
                    <a:lumMod val="65000"/>
                  </a:schemeClr>
                </a:solidFill>
                <a:effectLst>
                  <a:outerShdw blurRad="41275" dist="20320" dir="1800000" algn="tl" rotWithShape="0">
                    <a:srgbClr val="000000">
                      <a:alpha val="40000"/>
                    </a:srgbClr>
                  </a:outerShdw>
                </a:effectLst>
              </a:rPr>
              <a:t>Вощеву</a:t>
            </a:r>
            <a:r>
              <a:rPr lang="ru-RU" sz="1600" b="1" cap="none" spc="0" dirty="0" smtClean="0">
                <a:ln w="12700">
                  <a:solidFill>
                    <a:schemeClr val="bg2"/>
                  </a:solidFill>
                  <a:prstDash val="solid"/>
                </a:ln>
                <a:solidFill>
                  <a:schemeClr val="tx1">
                    <a:lumMod val="65000"/>
                  </a:schemeClr>
                </a:solidFill>
                <a:effectLst>
                  <a:outerShdw blurRad="41275" dist="20320" dir="1800000" algn="tl" rotWithShape="0">
                    <a:srgbClr val="000000">
                      <a:alpha val="40000"/>
                    </a:srgbClr>
                  </a:outerShdw>
                </a:effectLst>
              </a:rPr>
              <a:t> дали расчёт из небольшого механического завода</a:t>
            </a:r>
            <a:endParaRPr lang="ru-RU" sz="1600" b="1" cap="none" spc="0" dirty="0">
              <a:ln w="12700">
                <a:solidFill>
                  <a:schemeClr val="bg2"/>
                </a:solidFill>
                <a:prstDash val="solid"/>
              </a:ln>
              <a:solidFill>
                <a:schemeClr val="tx1">
                  <a:lumMod val="65000"/>
                </a:schemeClr>
              </a:solidFill>
              <a:effectLst>
                <a:outerShdw blurRad="41275" dist="20320" dir="1800000" algn="tl" rotWithShape="0">
                  <a:srgbClr val="000000">
                    <a:alpha val="40000"/>
                  </a:srgbClr>
                </a:outerShdw>
              </a:effectLst>
            </a:endParaRPr>
          </a:p>
        </p:txBody>
      </p:sp>
      <p:sp>
        <p:nvSpPr>
          <p:cNvPr id="4" name="Стрелка вниз 3"/>
          <p:cNvSpPr/>
          <p:nvPr/>
        </p:nvSpPr>
        <p:spPr>
          <a:xfrm>
            <a:off x="4572000" y="785794"/>
            <a:ext cx="45719"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Стрелка вниз 4"/>
          <p:cNvSpPr/>
          <p:nvPr/>
        </p:nvSpPr>
        <p:spPr>
          <a:xfrm>
            <a:off x="4214810" y="500042"/>
            <a:ext cx="428628"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8" name="Прямоугольник 7"/>
          <p:cNvSpPr/>
          <p:nvPr/>
        </p:nvSpPr>
        <p:spPr>
          <a:xfrm>
            <a:off x="428596" y="785794"/>
            <a:ext cx="8429684" cy="338554"/>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ru-RU" sz="1600" b="1" cap="none" spc="0" dirty="0" smtClean="0">
                <a:ln w="12700">
                  <a:solidFill>
                    <a:schemeClr val="bg2">
                      <a:lumMod val="7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 </a:t>
            </a:r>
            <a:r>
              <a:rPr lang="ru-RU" sz="1600" b="1" cap="none" spc="0" dirty="0" smtClean="0">
                <a:ln w="12700">
                  <a:solidFill>
                    <a:schemeClr val="bg2">
                      <a:lumMod val="75000"/>
                    </a:schemeClr>
                  </a:solidFill>
                  <a:prstDash val="solid"/>
                </a:ln>
                <a:solidFill>
                  <a:schemeClr val="accent1">
                    <a:lumMod val="50000"/>
                  </a:schemeClr>
                </a:solidFill>
                <a:effectLst>
                  <a:outerShdw blurRad="41275" dist="20320" dir="1800000" algn="tl" rotWithShape="0">
                    <a:srgbClr val="000000">
                      <a:alpha val="40000"/>
                    </a:srgbClr>
                  </a:outerShdw>
                </a:effectLst>
              </a:rPr>
              <a:t>- Я думал о плане общей жизни. Своей жизни я не боюсь, она мне не загадка</a:t>
            </a:r>
            <a:r>
              <a:rPr lang="ru-RU" sz="1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ru-RU" sz="1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Прямоугольник 9"/>
          <p:cNvSpPr/>
          <p:nvPr/>
        </p:nvSpPr>
        <p:spPr>
          <a:xfrm>
            <a:off x="500034" y="1428736"/>
            <a:ext cx="8286808" cy="830997"/>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ru-RU" sz="1600" b="1" cap="none" spc="0" dirty="0" smtClean="0">
                <a:ln w="12700">
                  <a:solidFill>
                    <a:schemeClr val="bg2"/>
                  </a:solidFill>
                  <a:prstDash val="solid"/>
                </a:ln>
                <a:solidFill>
                  <a:schemeClr val="bg2">
                    <a:lumMod val="50000"/>
                  </a:schemeClr>
                </a:solidFill>
                <a:effectLst>
                  <a:outerShdw blurRad="41275" dist="20320" dir="1800000" algn="tl" rotWithShape="0">
                    <a:srgbClr val="000000">
                      <a:alpha val="40000"/>
                    </a:srgbClr>
                  </a:outerShdw>
                </a:effectLst>
              </a:rPr>
              <a:t>3.  </a:t>
            </a:r>
            <a:r>
              <a:rPr lang="ru-RU" sz="1600" b="1" cap="none" spc="0" dirty="0" err="1" smtClean="0">
                <a:ln w="12700">
                  <a:solidFill>
                    <a:schemeClr val="bg2"/>
                  </a:solidFill>
                  <a:prstDash val="solid"/>
                </a:ln>
                <a:solidFill>
                  <a:schemeClr val="bg2">
                    <a:lumMod val="50000"/>
                  </a:schemeClr>
                </a:solidFill>
                <a:effectLst>
                  <a:outerShdw blurRad="41275" dist="20320" dir="1800000" algn="tl" rotWithShape="0">
                    <a:srgbClr val="000000">
                      <a:alpha val="40000"/>
                    </a:srgbClr>
                  </a:outerShdw>
                </a:effectLst>
              </a:rPr>
              <a:t>Вощев</a:t>
            </a:r>
            <a:r>
              <a:rPr lang="ru-RU" sz="1600" b="1" cap="none" spc="0" dirty="0" smtClean="0">
                <a:ln w="12700">
                  <a:solidFill>
                    <a:schemeClr val="bg2"/>
                  </a:solidFill>
                  <a:prstDash val="solid"/>
                </a:ln>
                <a:solidFill>
                  <a:schemeClr val="bg2">
                    <a:lumMod val="50000"/>
                  </a:schemeClr>
                </a:solidFill>
                <a:effectLst>
                  <a:outerShdw blurRad="41275" dist="20320" dir="1800000" algn="tl" rotWithShape="0">
                    <a:srgbClr val="000000">
                      <a:alpha val="40000"/>
                    </a:srgbClr>
                  </a:outerShdw>
                </a:effectLst>
              </a:rPr>
              <a:t> забрёл в пустырь и обнаружил тёплую яму для ночлега.</a:t>
            </a:r>
          </a:p>
          <a:p>
            <a:pPr algn="ctr"/>
            <a:r>
              <a:rPr lang="ru-RU" sz="1600" b="1" dirty="0" err="1" smtClean="0">
                <a:ln w="12700">
                  <a:solidFill>
                    <a:schemeClr val="bg2"/>
                  </a:solidFill>
                  <a:prstDash val="solid"/>
                </a:ln>
                <a:solidFill>
                  <a:schemeClr val="bg2">
                    <a:lumMod val="50000"/>
                  </a:schemeClr>
                </a:solidFill>
                <a:effectLst>
                  <a:outerShdw blurRad="41275" dist="20320" dir="1800000" algn="tl" rotWithShape="0">
                    <a:srgbClr val="000000">
                      <a:alpha val="40000"/>
                    </a:srgbClr>
                  </a:outerShdw>
                </a:effectLst>
              </a:rPr>
              <a:t>Вощев</a:t>
            </a:r>
            <a:r>
              <a:rPr lang="ru-RU" sz="1600" b="1" dirty="0" smtClean="0">
                <a:ln w="12700">
                  <a:solidFill>
                    <a:schemeClr val="bg2"/>
                  </a:solidFill>
                  <a:prstDash val="solid"/>
                </a:ln>
                <a:solidFill>
                  <a:schemeClr val="bg2">
                    <a:lumMod val="50000"/>
                  </a:schemeClr>
                </a:solidFill>
                <a:effectLst>
                  <a:outerShdw blurRad="41275" dist="20320" dir="1800000" algn="tl" rotWithShape="0">
                    <a:srgbClr val="000000">
                      <a:alpha val="40000"/>
                    </a:srgbClr>
                  </a:outerShdw>
                </a:effectLst>
              </a:rPr>
              <a:t> пошёл по рассказу косаря и вскоре заметил дощатый сарай…</a:t>
            </a:r>
          </a:p>
          <a:p>
            <a:pPr algn="ctr"/>
            <a:r>
              <a:rPr lang="ru-RU" sz="1600" b="1" cap="none" spc="0" dirty="0" err="1" smtClean="0">
                <a:ln w="12700">
                  <a:solidFill>
                    <a:schemeClr val="bg2"/>
                  </a:solidFill>
                  <a:prstDash val="solid"/>
                </a:ln>
                <a:solidFill>
                  <a:schemeClr val="bg2">
                    <a:lumMod val="50000"/>
                  </a:schemeClr>
                </a:solidFill>
                <a:effectLst>
                  <a:outerShdw blurRad="41275" dist="20320" dir="1800000" algn="tl" rotWithShape="0">
                    <a:srgbClr val="000000">
                      <a:alpha val="40000"/>
                    </a:srgbClr>
                  </a:outerShdw>
                </a:effectLst>
              </a:rPr>
              <a:t>припотушенная</a:t>
            </a:r>
            <a:r>
              <a:rPr lang="ru-RU" sz="1600" b="1" cap="none" spc="0" dirty="0" smtClean="0">
                <a:ln w="12700">
                  <a:solidFill>
                    <a:schemeClr val="bg2"/>
                  </a:solidFill>
                  <a:prstDash val="solid"/>
                </a:ln>
                <a:solidFill>
                  <a:schemeClr val="bg2">
                    <a:lumMod val="50000"/>
                  </a:schemeClr>
                </a:solidFill>
                <a:effectLst>
                  <a:outerShdw blurRad="41275" dist="20320" dir="1800000" algn="tl" rotWithShape="0">
                    <a:srgbClr val="000000">
                      <a:alpha val="40000"/>
                    </a:srgbClr>
                  </a:outerShdw>
                </a:effectLst>
              </a:rPr>
              <a:t> лампа освещала бессознательные человеческие лица</a:t>
            </a:r>
            <a:r>
              <a:rPr lang="ru-RU" sz="1600" b="1" cap="none" spc="0" dirty="0" smtClean="0">
                <a:ln w="12700">
                  <a:solidFill>
                    <a:schemeClr val="bg2"/>
                  </a:solidFill>
                  <a:prstDash val="solid"/>
                </a:ln>
                <a:solidFill>
                  <a:schemeClr val="bg2">
                    <a:tint val="85000"/>
                    <a:satMod val="155000"/>
                  </a:schemeClr>
                </a:solidFill>
                <a:effectLst>
                  <a:outerShdw blurRad="41275" dist="20320" dir="1800000" algn="tl" rotWithShape="0">
                    <a:srgbClr val="000000">
                      <a:alpha val="40000"/>
                    </a:srgbClr>
                  </a:outerShdw>
                </a:effectLst>
              </a:rPr>
              <a:t>. </a:t>
            </a:r>
            <a:endParaRPr lang="ru-RU" sz="1600" b="1" cap="none" spc="0" dirty="0">
              <a:ln w="12700">
                <a:solidFill>
                  <a:schemeClr val="bg2"/>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Стрелка вниз 10"/>
          <p:cNvSpPr/>
          <p:nvPr/>
        </p:nvSpPr>
        <p:spPr>
          <a:xfrm>
            <a:off x="4214810" y="2357430"/>
            <a:ext cx="357190"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642910" y="2643182"/>
            <a:ext cx="8329010" cy="1077218"/>
          </a:xfrm>
          <a:prstGeom prst="rect">
            <a:avLst/>
          </a:prstGeom>
        </p:spPr>
        <p:style>
          <a:lnRef idx="2">
            <a:schemeClr val="accent3"/>
          </a:lnRef>
          <a:fillRef idx="1">
            <a:schemeClr val="lt1"/>
          </a:fillRef>
          <a:effectRef idx="0">
            <a:schemeClr val="accent3"/>
          </a:effectRef>
          <a:fontRef idx="minor">
            <a:schemeClr val="dk1"/>
          </a:fontRef>
        </p:style>
        <p:txBody>
          <a:bodyPr wrap="none" lIns="91440" tIns="45720" rIns="91440" bIns="45720">
            <a:spAutoFit/>
          </a:bodyPr>
          <a:lstStyle/>
          <a:p>
            <a:pPr algn="ctr"/>
            <a:r>
              <a:rPr lang="ru-RU" sz="1600" b="1" cap="none" spc="0" dirty="0" smtClean="0">
                <a:ln w="12700">
                  <a:solidFill>
                    <a:schemeClr val="tx2">
                      <a:lumMod val="10000"/>
                    </a:schemeClr>
                  </a:solidFill>
                  <a:prstDash val="solid"/>
                </a:ln>
                <a:solidFill>
                  <a:schemeClr val="accent2">
                    <a:lumMod val="75000"/>
                  </a:schemeClr>
                </a:solidFill>
                <a:effectLst>
                  <a:outerShdw blurRad="41275" dist="20320" dir="1800000" algn="tl" rotWithShape="0">
                    <a:srgbClr val="000000">
                      <a:alpha val="40000"/>
                    </a:srgbClr>
                  </a:outerShdw>
                </a:effectLst>
              </a:rPr>
              <a:t>4. …они должны сегодня начать постройкой то единое здание, куда</a:t>
            </a:r>
          </a:p>
          <a:p>
            <a:pPr algn="ctr"/>
            <a:r>
              <a:rPr lang="ru-RU" sz="1600" b="1" dirty="0" smtClean="0">
                <a:ln w="12700">
                  <a:solidFill>
                    <a:schemeClr val="tx2">
                      <a:lumMod val="10000"/>
                    </a:schemeClr>
                  </a:solidFill>
                  <a:prstDash val="solid"/>
                </a:ln>
                <a:solidFill>
                  <a:schemeClr val="accent2">
                    <a:lumMod val="75000"/>
                  </a:schemeClr>
                </a:solidFill>
                <a:effectLst>
                  <a:outerShdw blurRad="41275" dist="20320" dir="1800000" algn="tl" rotWithShape="0">
                    <a:srgbClr val="000000">
                      <a:alpha val="40000"/>
                    </a:srgbClr>
                  </a:outerShdw>
                </a:effectLst>
              </a:rPr>
              <a:t>войдёт на поселение весь местный класс пролетариата…а малые единоличные</a:t>
            </a:r>
          </a:p>
          <a:p>
            <a:pPr algn="ctr"/>
            <a:r>
              <a:rPr lang="ru-RU" sz="1600" b="1" dirty="0" smtClean="0">
                <a:ln w="12700">
                  <a:solidFill>
                    <a:schemeClr val="tx2">
                      <a:lumMod val="10000"/>
                    </a:schemeClr>
                  </a:solidFill>
                  <a:prstDash val="solid"/>
                </a:ln>
                <a:solidFill>
                  <a:schemeClr val="accent2">
                    <a:lumMod val="75000"/>
                  </a:schemeClr>
                </a:solidFill>
                <a:effectLst>
                  <a:outerShdw blurRad="41275" dist="20320" dir="1800000" algn="tl" rotWithShape="0">
                    <a:srgbClr val="000000">
                      <a:alpha val="40000"/>
                    </a:srgbClr>
                  </a:outerShdw>
                </a:effectLst>
              </a:rPr>
              <a:t>дома опустеют, их непроницаемо покроет растительный мир, и там постепенно </a:t>
            </a:r>
          </a:p>
          <a:p>
            <a:pPr algn="ctr"/>
            <a:r>
              <a:rPr lang="ru-RU" sz="1600" b="1" dirty="0" smtClean="0">
                <a:ln w="12700">
                  <a:solidFill>
                    <a:schemeClr val="tx2">
                      <a:lumMod val="10000"/>
                    </a:schemeClr>
                  </a:solidFill>
                  <a:prstDash val="solid"/>
                </a:ln>
                <a:solidFill>
                  <a:schemeClr val="accent2">
                    <a:lumMod val="75000"/>
                  </a:schemeClr>
                </a:solidFill>
                <a:effectLst>
                  <a:outerShdw blurRad="41275" dist="20320" dir="1800000" algn="tl" rotWithShape="0">
                    <a:srgbClr val="000000">
                      <a:alpha val="40000"/>
                    </a:srgbClr>
                  </a:outerShdw>
                </a:effectLst>
              </a:rPr>
              <a:t>остановят  дыхание исчахшие люди забытого времени. </a:t>
            </a:r>
            <a:endParaRPr lang="ru-RU" sz="1600" b="1" dirty="0">
              <a:ln w="12700">
                <a:solidFill>
                  <a:schemeClr val="tx2">
                    <a:lumMod val="10000"/>
                  </a:schemeClr>
                </a:solidFill>
                <a:prstDash val="solid"/>
              </a:ln>
              <a:solidFill>
                <a:schemeClr val="accent2">
                  <a:lumMod val="75000"/>
                </a:schemeClr>
              </a:solidFill>
              <a:effectLst>
                <a:outerShdw blurRad="41275" dist="20320" dir="1800000" algn="tl" rotWithShape="0">
                  <a:srgbClr val="000000">
                    <a:alpha val="40000"/>
                  </a:srgbClr>
                </a:outerShdw>
              </a:effectLst>
            </a:endParaRPr>
          </a:p>
        </p:txBody>
      </p:sp>
      <p:sp>
        <p:nvSpPr>
          <p:cNvPr id="13" name="Стрелка вниз 12"/>
          <p:cNvSpPr/>
          <p:nvPr/>
        </p:nvSpPr>
        <p:spPr>
          <a:xfrm>
            <a:off x="4214810" y="3786190"/>
            <a:ext cx="357190"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Стрелка вниз 8"/>
          <p:cNvSpPr/>
          <p:nvPr/>
        </p:nvSpPr>
        <p:spPr>
          <a:xfrm>
            <a:off x="4286248" y="1214422"/>
            <a:ext cx="285752"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170" name="Picture 2"/>
          <p:cNvPicPr>
            <a:picLocks noChangeAspect="1" noChangeArrowheads="1"/>
          </p:cNvPicPr>
          <p:nvPr/>
        </p:nvPicPr>
        <p:blipFill>
          <a:blip r:embed="rId2" cstate="print"/>
          <a:srcRect/>
          <a:stretch>
            <a:fillRect/>
          </a:stretch>
        </p:blipFill>
        <p:spPr bwMode="auto">
          <a:xfrm>
            <a:off x="142844" y="3714752"/>
            <a:ext cx="1908872" cy="2928958"/>
          </a:xfrm>
          <a:prstGeom prst="rect">
            <a:avLst/>
          </a:prstGeom>
          <a:noFill/>
          <a:ln w="9525">
            <a:noFill/>
            <a:miter lim="800000"/>
            <a:headEnd/>
            <a:tailEnd/>
          </a:ln>
          <a:effectLst/>
        </p:spPr>
      </p:pic>
      <p:sp>
        <p:nvSpPr>
          <p:cNvPr id="16" name="Прямоугольник 15"/>
          <p:cNvSpPr/>
          <p:nvPr/>
        </p:nvSpPr>
        <p:spPr>
          <a:xfrm>
            <a:off x="2071670" y="4000504"/>
            <a:ext cx="5255158" cy="338554"/>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ru-RU" sz="1600" b="1" cap="none" spc="0" dirty="0" smtClean="0">
                <a:ln w="12700">
                  <a:solidFill>
                    <a:schemeClr val="accent2">
                      <a:lumMod val="7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«Разройте маточный котлован вчетверо больше..»</a:t>
            </a:r>
          </a:p>
        </p:txBody>
      </p:sp>
      <p:sp>
        <p:nvSpPr>
          <p:cNvPr id="17" name="Стрелка вниз 16"/>
          <p:cNvSpPr/>
          <p:nvPr/>
        </p:nvSpPr>
        <p:spPr>
          <a:xfrm>
            <a:off x="4071934" y="4429132"/>
            <a:ext cx="357190"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рямоугольник 18"/>
          <p:cNvSpPr/>
          <p:nvPr/>
        </p:nvSpPr>
        <p:spPr>
          <a:xfrm>
            <a:off x="3000364" y="4643446"/>
            <a:ext cx="3000396" cy="2123658"/>
          </a:xfrm>
          <a:prstGeom prst="rect">
            <a:avLst/>
          </a:prstGeom>
          <a:noFill/>
        </p:spPr>
        <p:txBody>
          <a:bodyPr wrap="square" lIns="91440" tIns="45720" rIns="91440" bIns="45720">
            <a:spAutoFit/>
          </a:bodyPr>
          <a:lstStyle/>
          <a:p>
            <a:pPr algn="ctr"/>
            <a:r>
              <a:rPr lang="ru-RU" sz="2400" b="1" dirty="0" smtClean="0">
                <a:ln w="12700">
                  <a:solidFill>
                    <a:schemeClr val="bg1"/>
                  </a:solidFill>
                  <a:prstDash val="solid"/>
                </a:ln>
                <a:solidFill>
                  <a:srgbClr val="FF0000"/>
                </a:solidFill>
                <a:effectLst>
                  <a:outerShdw blurRad="41275" dist="20320" dir="1800000" algn="tl" rotWithShape="0">
                    <a:srgbClr val="000000">
                      <a:alpha val="40000"/>
                    </a:srgbClr>
                  </a:outerShdw>
                </a:effectLst>
              </a:rPr>
              <a:t>В шесть раз больше…</a:t>
            </a:r>
          </a:p>
          <a:p>
            <a:pPr algn="ctr"/>
            <a:endParaRPr lang="ru-RU" sz="2400" b="1" cap="none" spc="0" dirty="0" smtClean="0">
              <a:ln w="12700">
                <a:solidFill>
                  <a:schemeClr val="bg1"/>
                </a:solidFill>
                <a:prstDash val="solid"/>
              </a:ln>
              <a:solidFill>
                <a:srgbClr val="FF0000"/>
              </a:solidFill>
              <a:effectLst>
                <a:outerShdw blurRad="41275" dist="20320" dir="1800000" algn="tl" rotWithShape="0">
                  <a:srgbClr val="000000">
                    <a:alpha val="40000"/>
                  </a:srgbClr>
                </a:outerShdw>
              </a:effectLst>
            </a:endParaRPr>
          </a:p>
          <a:p>
            <a:pPr algn="ctr"/>
            <a:endParaRPr lang="ru-RU" sz="2400" b="1" dirty="0" smtClean="0">
              <a:ln w="12700">
                <a:solidFill>
                  <a:schemeClr val="bg1"/>
                </a:solidFill>
                <a:prstDash val="solid"/>
              </a:ln>
              <a:solidFill>
                <a:srgbClr val="FF0000"/>
              </a:solidFill>
              <a:effectLst>
                <a:outerShdw blurRad="41275" dist="20320" dir="1800000" algn="tl" rotWithShape="0">
                  <a:srgbClr val="000000">
                    <a:alpha val="40000"/>
                  </a:srgbClr>
                </a:outerShdw>
              </a:effectLst>
            </a:endParaRPr>
          </a:p>
          <a:p>
            <a:pPr algn="ctr"/>
            <a:r>
              <a:rPr lang="ru-RU" b="1" cap="none" spc="0" dirty="0" smtClean="0">
                <a:ln w="12700">
                  <a:solidFill>
                    <a:schemeClr val="bg1"/>
                  </a:solidFill>
                  <a:prstDash val="solid"/>
                </a:ln>
                <a:solidFill>
                  <a:srgbClr val="FF0000"/>
                </a:solidFill>
                <a:effectLst>
                  <a:outerShdw blurRad="41275" dist="20320" dir="1800000" algn="tl" rotWithShape="0">
                    <a:srgbClr val="000000">
                      <a:alpha val="40000"/>
                    </a:srgbClr>
                  </a:outerShdw>
                </a:effectLst>
              </a:rPr>
              <a:t>Библейская история о Вавилонской башне.</a:t>
            </a:r>
            <a:endParaRPr lang="ru-RU" b="1" cap="none" spc="0" dirty="0">
              <a:ln w="12700">
                <a:solidFill>
                  <a:schemeClr val="bg1"/>
                </a:solidFill>
                <a:prstDash val="solid"/>
              </a:ln>
              <a:solidFill>
                <a:srgbClr val="FF0000"/>
              </a:solidFill>
              <a:effectLst>
                <a:outerShdw blurRad="41275" dist="20320" dir="1800000" algn="tl" rotWithShape="0">
                  <a:srgbClr val="000000">
                    <a:alpha val="40000"/>
                  </a:srgbClr>
                </a:outerShdw>
              </a:effectLst>
            </a:endParaRPr>
          </a:p>
        </p:txBody>
      </p:sp>
      <p:pic>
        <p:nvPicPr>
          <p:cNvPr id="2" name="Picture 2"/>
          <p:cNvPicPr>
            <a:picLocks noChangeAspect="1" noChangeArrowheads="1"/>
          </p:cNvPicPr>
          <p:nvPr/>
        </p:nvPicPr>
        <p:blipFill>
          <a:blip r:embed="rId3"/>
          <a:srcRect/>
          <a:stretch>
            <a:fillRect/>
          </a:stretch>
        </p:blipFill>
        <p:spPr bwMode="auto">
          <a:xfrm>
            <a:off x="6215074" y="4429132"/>
            <a:ext cx="2466975" cy="2047875"/>
          </a:xfrm>
          <a:prstGeom prst="rect">
            <a:avLst/>
          </a:prstGeom>
          <a:noFill/>
          <a:ln w="9525">
            <a:noFill/>
            <a:miter lim="800000"/>
            <a:headEnd/>
            <a:tailEnd/>
          </a:ln>
          <a:effectLst/>
        </p:spPr>
      </p:pic>
      <p:sp>
        <p:nvSpPr>
          <p:cNvPr id="18" name="Стрелка вправо 17"/>
          <p:cNvSpPr/>
          <p:nvPr/>
        </p:nvSpPr>
        <p:spPr>
          <a:xfrm>
            <a:off x="5786446" y="6072206"/>
            <a:ext cx="428628" cy="474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7158" y="285728"/>
            <a:ext cx="8229600" cy="642942"/>
          </a:xfrm>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ru-RU" dirty="0" smtClean="0"/>
              <a:t/>
            </a:r>
            <a:br>
              <a:rPr lang="ru-RU" dirty="0" smtClean="0"/>
            </a:br>
            <a:r>
              <a:rPr lang="ru-RU" dirty="0" smtClean="0"/>
              <a:t/>
            </a:r>
            <a:br>
              <a:rPr lang="ru-RU" dirty="0" smtClean="0"/>
            </a:br>
            <a:r>
              <a:rPr lang="ru-RU" dirty="0" err="1" smtClean="0"/>
              <a:t>Прушевский</a:t>
            </a:r>
            <a:endParaRPr lang="ru-RU" sz="2200" dirty="0"/>
          </a:p>
        </p:txBody>
      </p:sp>
      <p:sp>
        <p:nvSpPr>
          <p:cNvPr id="3" name="Содержимое 2"/>
          <p:cNvSpPr>
            <a:spLocks noGrp="1"/>
          </p:cNvSpPr>
          <p:nvPr>
            <p:ph sz="half" idx="1"/>
          </p:nvPr>
        </p:nvSpPr>
        <p:spPr>
          <a:xfrm>
            <a:off x="457200" y="1071546"/>
            <a:ext cx="4043362" cy="5024454"/>
          </a:xfrm>
        </p:spPr>
        <p:txBody>
          <a:bodyPr>
            <a:normAutofit lnSpcReduction="10000"/>
          </a:bodyPr>
          <a:lstStyle/>
          <a:p>
            <a:r>
              <a:rPr lang="ru-RU" sz="2000" dirty="0" smtClean="0"/>
              <a:t>Инженер</a:t>
            </a:r>
            <a:r>
              <a:rPr lang="ru-RU" sz="1600" dirty="0" smtClean="0"/>
              <a:t>.</a:t>
            </a:r>
          </a:p>
          <a:p>
            <a:r>
              <a:rPr lang="ru-RU" sz="1800" dirty="0" smtClean="0"/>
              <a:t>..ночная постройка завода..там нет ничего, кроме мёртвого строительного материала и усталых, недумающих людей.</a:t>
            </a:r>
          </a:p>
          <a:p>
            <a:r>
              <a:rPr lang="ru-RU" sz="1800" dirty="0" smtClean="0"/>
              <a:t>-Лучше я умру. Мною пользуются, но мне никто не рад.</a:t>
            </a:r>
          </a:p>
          <a:p>
            <a:r>
              <a:rPr lang="ru-RU" sz="1800" dirty="0" smtClean="0"/>
              <a:t>…он всё равно умрёт раньше, чем кончится здание.</a:t>
            </a:r>
          </a:p>
          <a:p>
            <a:r>
              <a:rPr lang="ru-RU" sz="1800" dirty="0" smtClean="0"/>
              <a:t>…мимо дома его детства прошла девушка..уже не помнит ни лица, ни имени..</a:t>
            </a:r>
          </a:p>
          <a:p>
            <a:r>
              <a:rPr lang="ru-RU" sz="1800" dirty="0" smtClean="0"/>
              <a:t>Его постоянно преследует желание умереть, поэтому он спасается  в обществе артельщиков. Спит у них.</a:t>
            </a:r>
          </a:p>
          <a:p>
            <a:endParaRPr lang="ru-RU" sz="1600" dirty="0" smtClean="0"/>
          </a:p>
          <a:p>
            <a:endParaRPr lang="ru-RU" sz="1600" dirty="0"/>
          </a:p>
        </p:txBody>
      </p:sp>
      <p:sp>
        <p:nvSpPr>
          <p:cNvPr id="4" name="Содержимое 3"/>
          <p:cNvSpPr>
            <a:spLocks noGrp="1"/>
          </p:cNvSpPr>
          <p:nvPr>
            <p:ph sz="half" idx="2"/>
          </p:nvPr>
        </p:nvSpPr>
        <p:spPr>
          <a:xfrm>
            <a:off x="4648200" y="1071546"/>
            <a:ext cx="4059936" cy="5024454"/>
          </a:xfrm>
        </p:spPr>
        <p:txBody>
          <a:bodyPr>
            <a:normAutofit lnSpcReduction="10000"/>
          </a:bodyPr>
          <a:lstStyle/>
          <a:p>
            <a:r>
              <a:rPr lang="ru-RU" sz="1800" dirty="0" smtClean="0"/>
              <a:t>«Побоявшись однажды  настигнуть эту женщину, это счастье в его юности, он, может быть, оставил её беззащитной на всю жизнь, и она, уморившись мучиться, спряталась сюда, чтобы погибнуть от голода и печали.»</a:t>
            </a:r>
          </a:p>
          <a:p>
            <a:r>
              <a:rPr lang="ru-RU" sz="1800" dirty="0" smtClean="0"/>
              <a:t>Он вспоминает дочь кафельщика, свою сестру, готов уехать туда, где она живёт, и заменить её, если она умерла.</a:t>
            </a:r>
          </a:p>
          <a:p>
            <a:r>
              <a:rPr lang="ru-RU" sz="1800" dirty="0" smtClean="0"/>
              <a:t>Он найдёт себя в деревне. Молодая девушка.. « согласилась бы преданно и сильно любить его, седого, незнакомого, согласилась бы рожать от него…лишь бы он научил её знать весь мир.»</a:t>
            </a:r>
            <a:endParaRPr lang="ru-RU"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357166"/>
            <a:ext cx="8429684" cy="571504"/>
          </a:xfrm>
        </p:spPr>
        <p:style>
          <a:lnRef idx="2">
            <a:schemeClr val="accent4"/>
          </a:lnRef>
          <a:fillRef idx="1">
            <a:schemeClr val="lt1"/>
          </a:fillRef>
          <a:effectRef idx="0">
            <a:schemeClr val="accent4"/>
          </a:effectRef>
          <a:fontRef idx="minor">
            <a:schemeClr val="dk1"/>
          </a:fontRef>
        </p:style>
        <p:txBody>
          <a:bodyPr>
            <a:normAutofit fontScale="90000"/>
          </a:bodyPr>
          <a:lstStyle/>
          <a:p>
            <a:r>
              <a:rPr lang="ru-RU" sz="3200" dirty="0" smtClean="0"/>
              <a:t/>
            </a:r>
            <a:br>
              <a:rPr lang="ru-RU" sz="3200" dirty="0" smtClean="0"/>
            </a:br>
            <a:r>
              <a:rPr lang="ru-RU" sz="3200" dirty="0" smtClean="0"/>
              <a:t/>
            </a:r>
            <a:br>
              <a:rPr lang="ru-RU" sz="3200" dirty="0" smtClean="0"/>
            </a:br>
            <a:r>
              <a:rPr lang="ru-RU" sz="3200" dirty="0" smtClean="0"/>
              <a:t/>
            </a:r>
            <a:br>
              <a:rPr lang="ru-RU" sz="3200" dirty="0" smtClean="0"/>
            </a:br>
            <a:r>
              <a:rPr lang="ru-RU" sz="3200" dirty="0" smtClean="0"/>
              <a:t/>
            </a:r>
            <a:br>
              <a:rPr lang="ru-RU" sz="3200" dirty="0" smtClean="0"/>
            </a:br>
            <a:r>
              <a:rPr lang="ru-RU" sz="3200" dirty="0" smtClean="0"/>
              <a:t/>
            </a:r>
            <a:br>
              <a:rPr lang="ru-RU" sz="3200" dirty="0" smtClean="0"/>
            </a:br>
            <a:r>
              <a:rPr lang="ru-RU" sz="2700" dirty="0" smtClean="0"/>
              <a:t>Пашкин  Лев Ильич,   председатель    </a:t>
            </a:r>
            <a:r>
              <a:rPr lang="ru-RU" sz="2700" dirty="0" err="1" smtClean="0"/>
              <a:t>окрпрофсовета</a:t>
            </a:r>
            <a:endParaRPr lang="ru-RU" sz="2700" dirty="0"/>
          </a:p>
        </p:txBody>
      </p:sp>
      <p:sp>
        <p:nvSpPr>
          <p:cNvPr id="3" name="Содержимое 2"/>
          <p:cNvSpPr>
            <a:spLocks noGrp="1"/>
          </p:cNvSpPr>
          <p:nvPr>
            <p:ph sz="half" idx="1"/>
          </p:nvPr>
        </p:nvSpPr>
        <p:spPr>
          <a:xfrm>
            <a:off x="500034" y="1000108"/>
            <a:ext cx="4059936" cy="4572000"/>
          </a:xfrm>
        </p:spPr>
        <p:txBody>
          <a:bodyPr>
            <a:noAutofit/>
          </a:bodyPr>
          <a:lstStyle/>
          <a:p>
            <a:r>
              <a:rPr lang="ru-RU" sz="1800" dirty="0" smtClean="0"/>
              <a:t>Жил в основательном доме из кирпича…</a:t>
            </a:r>
          </a:p>
          <a:p>
            <a:r>
              <a:rPr lang="ru-RU" sz="1800" dirty="0" smtClean="0"/>
              <a:t>На его столе находились различные жидкости и  баночки для укрепления здоровья…</a:t>
            </a:r>
          </a:p>
          <a:p>
            <a:r>
              <a:rPr lang="ru-RU" sz="1800" dirty="0" smtClean="0"/>
              <a:t>Он состоял в авангарде…</a:t>
            </a:r>
          </a:p>
          <a:p>
            <a:r>
              <a:rPr lang="ru-RU" sz="1800" dirty="0" smtClean="0"/>
              <a:t>…хранил своё тело не только для личной радости существования, но и для ближних рабочих масс.</a:t>
            </a:r>
          </a:p>
          <a:p>
            <a:r>
              <a:rPr lang="ru-RU" sz="1800" dirty="0" smtClean="0"/>
              <a:t>Живёт в достатке. Тучен, как и его раскормленная жена.</a:t>
            </a:r>
          </a:p>
          <a:p>
            <a:r>
              <a:rPr lang="ru-RU" sz="1800" dirty="0" smtClean="0"/>
              <a:t>Ходят в театр. </a:t>
            </a:r>
          </a:p>
          <a:p>
            <a:r>
              <a:rPr lang="ru-RU" sz="1800" dirty="0" smtClean="0"/>
              <a:t>Ездит на автомобиле. Боится </a:t>
            </a:r>
            <a:r>
              <a:rPr lang="ru-RU" sz="1800" dirty="0" err="1" smtClean="0"/>
              <a:t>Жачева</a:t>
            </a:r>
            <a:r>
              <a:rPr lang="ru-RU" sz="1800" dirty="0" smtClean="0"/>
              <a:t>, поэтому подкармливают его хорошей едой. Дают то, что скажет Жачев.</a:t>
            </a:r>
          </a:p>
          <a:p>
            <a:endParaRPr lang="ru-RU" sz="1800" dirty="0"/>
          </a:p>
        </p:txBody>
      </p:sp>
      <p:sp>
        <p:nvSpPr>
          <p:cNvPr id="4" name="Содержимое 3"/>
          <p:cNvSpPr>
            <a:spLocks noGrp="1"/>
          </p:cNvSpPr>
          <p:nvPr>
            <p:ph sz="half" idx="2"/>
          </p:nvPr>
        </p:nvSpPr>
        <p:spPr/>
        <p:txBody>
          <a:bodyPr>
            <a:normAutofit/>
          </a:bodyPr>
          <a:lstStyle/>
          <a:p>
            <a:r>
              <a:rPr lang="ru-RU" sz="2000" dirty="0" smtClean="0"/>
              <a:t>Человек глубоко непорядочный, пристроившийся к условиям «новой жизни»</a:t>
            </a:r>
          </a:p>
          <a:p>
            <a:r>
              <a:rPr lang="ru-RU" sz="2000" dirty="0" smtClean="0"/>
              <a:t>В конце повести Жачев намеревается его убить, но автор не даёт точного ответа, совершил ли Жачев  задуманное. Как вы думаете, почему</a:t>
            </a:r>
            <a:r>
              <a:rPr lang="ru-RU" sz="1600" dirty="0" smtClean="0"/>
              <a:t>?</a:t>
            </a:r>
            <a:endParaRPr lang="ru-RU"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57554" y="285728"/>
            <a:ext cx="1928826" cy="714380"/>
          </a:xfrm>
        </p:spPr>
        <p:style>
          <a:lnRef idx="2">
            <a:schemeClr val="accent6"/>
          </a:lnRef>
          <a:fillRef idx="1">
            <a:schemeClr val="lt1"/>
          </a:fillRef>
          <a:effectRef idx="0">
            <a:schemeClr val="accent6"/>
          </a:effectRef>
          <a:fontRef idx="minor">
            <a:schemeClr val="dk1"/>
          </a:fontRef>
        </p:style>
        <p:txBody>
          <a:bodyPr>
            <a:normAutofit fontScale="90000"/>
          </a:bodyPr>
          <a:lstStyle/>
          <a:p>
            <a:r>
              <a:rPr lang="ru-RU" dirty="0" smtClean="0"/>
              <a:t>       Жачев</a:t>
            </a:r>
            <a:endParaRPr lang="ru-RU" dirty="0"/>
          </a:p>
        </p:txBody>
      </p:sp>
      <p:sp>
        <p:nvSpPr>
          <p:cNvPr id="3" name="Содержимое 2"/>
          <p:cNvSpPr>
            <a:spLocks noGrp="1"/>
          </p:cNvSpPr>
          <p:nvPr>
            <p:ph sz="half" idx="1"/>
          </p:nvPr>
        </p:nvSpPr>
        <p:spPr>
          <a:xfrm>
            <a:off x="500034" y="1142984"/>
            <a:ext cx="4059936" cy="4572000"/>
          </a:xfrm>
        </p:spPr>
        <p:txBody>
          <a:bodyPr>
            <a:noAutofit/>
          </a:bodyPr>
          <a:lstStyle/>
          <a:p>
            <a:r>
              <a:rPr lang="ru-RU" sz="1600" dirty="0" smtClean="0"/>
              <a:t>Урод, инвалид.</a:t>
            </a:r>
          </a:p>
          <a:p>
            <a:r>
              <a:rPr lang="ru-RU" sz="1600" dirty="0" smtClean="0"/>
              <a:t>Просит, подачками живёт, а у Пашкина требует, оскорбляет и его, и жену; писал жалобу на них в </a:t>
            </a:r>
            <a:r>
              <a:rPr lang="ru-RU" sz="1600" dirty="0" err="1" smtClean="0"/>
              <a:t>ОблКК</a:t>
            </a:r>
            <a:r>
              <a:rPr lang="ru-RU" sz="1600" dirty="0" smtClean="0"/>
              <a:t>, шло  расследование. </a:t>
            </a:r>
          </a:p>
          <a:p>
            <a:r>
              <a:rPr lang="ru-RU" sz="1600" dirty="0" smtClean="0"/>
              <a:t>Инвалидную повозку смазывает сливочным маслом, получаемым от достаточных лиц,..а сам  не желал питаться этим зажиточным веществом.</a:t>
            </a:r>
          </a:p>
          <a:p>
            <a:r>
              <a:rPr lang="ru-RU" sz="1600" dirty="0" smtClean="0"/>
              <a:t>…меня капитал пополам сократил…</a:t>
            </a:r>
          </a:p>
          <a:p>
            <a:r>
              <a:rPr lang="ru-RU" sz="1600" dirty="0" smtClean="0"/>
              <a:t>Сильный и могучий. Не стесняется применять свою силу.  Дерётся жестоко, безжалостно.</a:t>
            </a:r>
          </a:p>
          <a:p>
            <a:r>
              <a:rPr lang="ru-RU" sz="1600" dirty="0" smtClean="0"/>
              <a:t>Непримирим к таким, как Пашкин.</a:t>
            </a:r>
          </a:p>
          <a:p>
            <a:r>
              <a:rPr lang="ru-RU" sz="1600" dirty="0" smtClean="0"/>
              <a:t>«Ты же видишь, что я урод империализма, а коммунизм – это детское дело, за то я и Настю любил… Пойду сейчас и на прощанье товарища Пашкина убью»</a:t>
            </a:r>
            <a:endParaRPr lang="ru-RU" sz="1600" dirty="0"/>
          </a:p>
        </p:txBody>
      </p:sp>
      <p:sp>
        <p:nvSpPr>
          <p:cNvPr id="4" name="Содержимое 3"/>
          <p:cNvSpPr>
            <a:spLocks noGrp="1"/>
          </p:cNvSpPr>
          <p:nvPr>
            <p:ph sz="half" idx="2"/>
          </p:nvPr>
        </p:nvSpPr>
        <p:spPr/>
        <p:txBody>
          <a:bodyPr>
            <a:normAutofit/>
          </a:bodyPr>
          <a:lstStyle/>
          <a:p>
            <a:r>
              <a:rPr lang="ru-RU" sz="1800" dirty="0" smtClean="0"/>
              <a:t>«И Жачев уполз в город, более уже никогда не возвратившись на котлован.»</a:t>
            </a:r>
            <a:endParaRPr lang="ru-RU" sz="1800" dirty="0"/>
          </a:p>
        </p:txBody>
      </p:sp>
      <p:pic>
        <p:nvPicPr>
          <p:cNvPr id="8194" name="Picture 2"/>
          <p:cNvPicPr>
            <a:picLocks noChangeAspect="1" noChangeArrowheads="1"/>
          </p:cNvPicPr>
          <p:nvPr/>
        </p:nvPicPr>
        <p:blipFill>
          <a:blip r:embed="rId2"/>
          <a:srcRect/>
          <a:stretch>
            <a:fillRect/>
          </a:stretch>
        </p:blipFill>
        <p:spPr bwMode="auto">
          <a:xfrm>
            <a:off x="4857752" y="2500306"/>
            <a:ext cx="3000396" cy="3786214"/>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4348" y="357166"/>
            <a:ext cx="7972452" cy="357190"/>
          </a:xfrm>
        </p:spPr>
        <p:style>
          <a:lnRef idx="2">
            <a:schemeClr val="accent4"/>
          </a:lnRef>
          <a:fillRef idx="1">
            <a:schemeClr val="lt1"/>
          </a:fillRef>
          <a:effectRef idx="0">
            <a:schemeClr val="accent4"/>
          </a:effectRef>
          <a:fontRef idx="minor">
            <a:schemeClr val="dk1"/>
          </a:fontRef>
        </p:style>
        <p:txBody>
          <a:bodyPr>
            <a:normAutofit fontScale="90000"/>
          </a:bodyPr>
          <a:lstStyle/>
          <a:p>
            <a:r>
              <a:rPr lang="ru-RU" dirty="0" smtClean="0"/>
              <a:t>      </a:t>
            </a:r>
            <a:br>
              <a:rPr lang="ru-RU" dirty="0" smtClean="0"/>
            </a:br>
            <a:r>
              <a:rPr lang="ru-RU" dirty="0" smtClean="0"/>
              <a:t/>
            </a:r>
            <a:br>
              <a:rPr lang="ru-RU" dirty="0" smtClean="0"/>
            </a:br>
            <a:r>
              <a:rPr lang="ru-RU" dirty="0" smtClean="0"/>
              <a:t/>
            </a:r>
            <a:br>
              <a:rPr lang="ru-RU" dirty="0" smtClean="0"/>
            </a:br>
            <a:r>
              <a:rPr lang="ru-RU" dirty="0" smtClean="0"/>
              <a:t> </a:t>
            </a:r>
            <a:br>
              <a:rPr lang="ru-RU" dirty="0" smtClean="0"/>
            </a:br>
            <a:r>
              <a:rPr lang="ru-RU" dirty="0" smtClean="0"/>
              <a:t/>
            </a:r>
            <a:br>
              <a:rPr lang="ru-RU" dirty="0" smtClean="0"/>
            </a:br>
            <a:r>
              <a:rPr lang="ru-RU" sz="3100" dirty="0" smtClean="0"/>
              <a:t>.</a:t>
            </a:r>
            <a:br>
              <a:rPr lang="ru-RU" sz="3100" dirty="0" smtClean="0"/>
            </a:br>
            <a:r>
              <a:rPr lang="ru-RU" sz="3100" dirty="0" smtClean="0"/>
              <a:t> </a:t>
            </a:r>
            <a:r>
              <a:rPr lang="ru-RU" sz="2700" dirty="0" smtClean="0"/>
              <a:t>Чиклин  Никита.  Самый добрый персонаж повести</a:t>
            </a:r>
            <a:endParaRPr lang="ru-RU" sz="2700" dirty="0"/>
          </a:p>
        </p:txBody>
      </p:sp>
      <p:sp>
        <p:nvSpPr>
          <p:cNvPr id="3" name="Содержимое 2"/>
          <p:cNvSpPr>
            <a:spLocks noGrp="1"/>
          </p:cNvSpPr>
          <p:nvPr>
            <p:ph sz="half" idx="1"/>
          </p:nvPr>
        </p:nvSpPr>
        <p:spPr>
          <a:xfrm>
            <a:off x="500034" y="928670"/>
            <a:ext cx="4059936" cy="5595958"/>
          </a:xfrm>
        </p:spPr>
        <p:txBody>
          <a:bodyPr>
            <a:normAutofit/>
          </a:bodyPr>
          <a:lstStyle/>
          <a:p>
            <a:r>
              <a:rPr lang="ru-RU" sz="1600" dirty="0" smtClean="0"/>
              <a:t>Боялся, чтобы Жачев не обижался на помощь, кормил его, говоря, что еда лишняя и пропадёт, если её не съесть.</a:t>
            </a:r>
          </a:p>
          <a:p>
            <a:r>
              <a:rPr lang="ru-RU" sz="1600" dirty="0" smtClean="0"/>
              <a:t>..имел маленькую каменистую голову, густо обросшую волосами, потому что всю жизнь либо бил </a:t>
            </a:r>
            <a:r>
              <a:rPr lang="ru-RU" sz="1600" dirty="0" err="1" smtClean="0"/>
              <a:t>балдой</a:t>
            </a:r>
            <a:r>
              <a:rPr lang="ru-RU" sz="1600" dirty="0" smtClean="0"/>
              <a:t>, либо рыл лопатой, а думать не успевал…</a:t>
            </a:r>
          </a:p>
          <a:p>
            <a:r>
              <a:rPr lang="ru-RU" sz="1600" dirty="0" smtClean="0"/>
              <a:t>…мы все живём на пустом месте..</a:t>
            </a:r>
          </a:p>
          <a:p>
            <a:r>
              <a:rPr lang="ru-RU" sz="1600" dirty="0" smtClean="0"/>
              <a:t>Думать он мог с трудом и сильно тужил об этом…</a:t>
            </a:r>
          </a:p>
          <a:p>
            <a:r>
              <a:rPr lang="ru-RU" sz="1600" dirty="0" smtClean="0"/>
              <a:t>Когда работал на </a:t>
            </a:r>
            <a:r>
              <a:rPr lang="ru-RU" sz="1600" dirty="0" err="1" smtClean="0"/>
              <a:t>кафельно-изразцовом</a:t>
            </a:r>
            <a:r>
              <a:rPr lang="ru-RU" sz="1600" dirty="0" smtClean="0"/>
              <a:t> заводе, его поцеловала дочь хозяина.. уже не помнит ни лица, ни имени..</a:t>
            </a:r>
          </a:p>
          <a:p>
            <a:r>
              <a:rPr lang="ru-RU" sz="1600" dirty="0" smtClean="0"/>
              <a:t>..у меня нагрелось к ней что-то в груди, одинаково с тобой…( о дочери кафельщика </a:t>
            </a:r>
            <a:r>
              <a:rPr lang="ru-RU" sz="1600" dirty="0" err="1" smtClean="0"/>
              <a:t>Прушевскому</a:t>
            </a:r>
            <a:r>
              <a:rPr lang="ru-RU" sz="1600" dirty="0" smtClean="0"/>
              <a:t>)</a:t>
            </a:r>
          </a:p>
          <a:p>
            <a:r>
              <a:rPr lang="ru-RU" sz="1600" dirty="0" smtClean="0"/>
              <a:t>Справедливый, сердобольный.</a:t>
            </a:r>
          </a:p>
          <a:p>
            <a:r>
              <a:rPr lang="ru-RU" sz="1600" dirty="0" smtClean="0"/>
              <a:t>Ищет на кафельном заводе незнакомку и находит. Она при смерти.</a:t>
            </a:r>
          </a:p>
          <a:p>
            <a:endParaRPr lang="ru-RU" sz="1800" dirty="0" smtClean="0"/>
          </a:p>
          <a:p>
            <a:endParaRPr lang="ru-RU" sz="1800" dirty="0"/>
          </a:p>
        </p:txBody>
      </p:sp>
      <p:sp>
        <p:nvSpPr>
          <p:cNvPr id="4" name="Содержимое 3"/>
          <p:cNvSpPr>
            <a:spLocks noGrp="1"/>
          </p:cNvSpPr>
          <p:nvPr>
            <p:ph sz="half" idx="2"/>
          </p:nvPr>
        </p:nvSpPr>
        <p:spPr>
          <a:xfrm>
            <a:off x="4648200" y="1000108"/>
            <a:ext cx="4059936" cy="5095892"/>
          </a:xfrm>
        </p:spPr>
        <p:txBody>
          <a:bodyPr>
            <a:normAutofit/>
          </a:bodyPr>
          <a:lstStyle/>
          <a:p>
            <a:r>
              <a:rPr lang="ru-RU" sz="1600" dirty="0" smtClean="0"/>
              <a:t>Поцеловав, он узнал по сухому вкусу губ и ничтожному остатку нежности в их спёкшихся трещинах, что она та самая. </a:t>
            </a:r>
          </a:p>
          <a:p>
            <a:r>
              <a:rPr lang="ru-RU" sz="1600" dirty="0" smtClean="0"/>
              <a:t>«..я же – ничто!»</a:t>
            </a:r>
          </a:p>
          <a:p>
            <a:r>
              <a:rPr lang="ru-RU" sz="1600" dirty="0" smtClean="0"/>
              <a:t>Заботится о Насте.</a:t>
            </a:r>
          </a:p>
          <a:p>
            <a:r>
              <a:rPr lang="ru-RU" sz="1600" dirty="0" smtClean="0"/>
              <a:t>Может спокойно убить другого человека.</a:t>
            </a:r>
          </a:p>
          <a:p>
            <a:r>
              <a:rPr lang="ru-RU" sz="1600" dirty="0" smtClean="0"/>
              <a:t>Смерть девочки переживает тяжело. Могилу роет 15 часов подряд. Сам и хоронит. До Насти никому уже нет дела.</a:t>
            </a:r>
          </a:p>
          <a:p>
            <a:endParaRPr lang="ru-RU" sz="1600" dirty="0"/>
          </a:p>
        </p:txBody>
      </p:sp>
      <p:pic>
        <p:nvPicPr>
          <p:cNvPr id="8" name="Picture 3"/>
          <p:cNvPicPr>
            <a:picLocks noChangeAspect="1" noChangeArrowheads="1"/>
          </p:cNvPicPr>
          <p:nvPr/>
        </p:nvPicPr>
        <p:blipFill>
          <a:blip r:embed="rId2"/>
          <a:srcRect/>
          <a:stretch>
            <a:fillRect/>
          </a:stretch>
        </p:blipFill>
        <p:spPr bwMode="auto">
          <a:xfrm>
            <a:off x="5643570" y="3857628"/>
            <a:ext cx="2428892" cy="2786082"/>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43306" y="142852"/>
            <a:ext cx="2857520" cy="1152000"/>
          </a:xfrm>
        </p:spPr>
        <p:style>
          <a:lnRef idx="2">
            <a:schemeClr val="accent2"/>
          </a:lnRef>
          <a:fillRef idx="1">
            <a:schemeClr val="lt1"/>
          </a:fillRef>
          <a:effectRef idx="0">
            <a:schemeClr val="accent2"/>
          </a:effectRef>
          <a:fontRef idx="minor">
            <a:schemeClr val="dk1"/>
          </a:fontRef>
        </p:style>
        <p:txBody>
          <a:bodyPr>
            <a:normAutofit fontScale="90000"/>
          </a:bodyPr>
          <a:lstStyle/>
          <a:p>
            <a:r>
              <a:rPr lang="ru-RU" sz="4400" dirty="0" smtClean="0"/>
              <a:t>Сафронов</a:t>
            </a:r>
            <a:br>
              <a:rPr lang="ru-RU" sz="4400" dirty="0" smtClean="0"/>
            </a:br>
            <a:endParaRPr lang="ru-RU" dirty="0"/>
          </a:p>
        </p:txBody>
      </p:sp>
      <p:sp>
        <p:nvSpPr>
          <p:cNvPr id="3" name="Содержимое 2"/>
          <p:cNvSpPr>
            <a:spLocks noGrp="1"/>
          </p:cNvSpPr>
          <p:nvPr>
            <p:ph sz="half" idx="1"/>
          </p:nvPr>
        </p:nvSpPr>
        <p:spPr>
          <a:xfrm>
            <a:off x="457200" y="1357298"/>
            <a:ext cx="4059936" cy="4738702"/>
          </a:xfrm>
        </p:spPr>
        <p:style>
          <a:lnRef idx="2">
            <a:schemeClr val="accent2"/>
          </a:lnRef>
          <a:fillRef idx="1">
            <a:schemeClr val="lt1"/>
          </a:fillRef>
          <a:effectRef idx="0">
            <a:schemeClr val="accent2"/>
          </a:effectRef>
          <a:fontRef idx="minor">
            <a:schemeClr val="dk1"/>
          </a:fontRef>
        </p:style>
        <p:txBody>
          <a:bodyPr>
            <a:normAutofit/>
          </a:bodyPr>
          <a:lstStyle/>
          <a:p>
            <a:r>
              <a:rPr lang="ru-RU" sz="1800" dirty="0" smtClean="0"/>
              <a:t>Знал, что социализм – это дело научное… Социалист.</a:t>
            </a:r>
          </a:p>
          <a:p>
            <a:r>
              <a:rPr lang="ru-RU" sz="1800" dirty="0" smtClean="0"/>
              <a:t>…людская некультурная унылость…расшатывали в нём идеологическую установку..</a:t>
            </a:r>
          </a:p>
          <a:p>
            <a:r>
              <a:rPr lang="ru-RU" sz="1800" dirty="0" smtClean="0"/>
              <a:t>Любит красоту жизни и вежливость ума…</a:t>
            </a:r>
          </a:p>
          <a:p>
            <a:r>
              <a:rPr lang="ru-RU" sz="1800" dirty="0" smtClean="0"/>
              <a:t>Принёс радио.</a:t>
            </a:r>
          </a:p>
          <a:p>
            <a:r>
              <a:rPr lang="ru-RU" sz="1800" dirty="0" smtClean="0"/>
              <a:t>..мы должны бросить каждого в рассол социализма, чтоб с него слезла шкура капитализма..</a:t>
            </a:r>
          </a:p>
          <a:p>
            <a:r>
              <a:rPr lang="ru-RU" sz="1800" dirty="0" smtClean="0"/>
              <a:t>Артель..назначила..идти в ближнюю деревню, чтобы бедняк  не остался при социализме круглым сиротой или частным мошенником в своём убежище</a:t>
            </a:r>
          </a:p>
          <a:p>
            <a:endParaRPr lang="ru-RU" sz="1800" dirty="0" smtClean="0"/>
          </a:p>
          <a:p>
            <a:endParaRPr lang="ru-RU" sz="1800" dirty="0"/>
          </a:p>
        </p:txBody>
      </p:sp>
      <p:sp>
        <p:nvSpPr>
          <p:cNvPr id="4" name="Содержимое 3"/>
          <p:cNvSpPr>
            <a:spLocks noGrp="1"/>
          </p:cNvSpPr>
          <p:nvPr>
            <p:ph sz="half" idx="2"/>
          </p:nvPr>
        </p:nvSpPr>
        <p:spPr/>
        <p:txBody>
          <a:bodyPr>
            <a:normAutofit/>
          </a:bodyPr>
          <a:lstStyle/>
          <a:p>
            <a:r>
              <a:rPr lang="ru-RU" sz="1600" dirty="0" smtClean="0"/>
              <a:t>Умер в избушке..был спокоен, как довольный человек, и рыжие усы его, нависшие над ослабевшим полуоткрытым ртом, росли даже из губ, потому что их не целовали при жизни…виднелась засохшая соль бывших слёз.</a:t>
            </a:r>
            <a:endParaRPr lang="ru-RU" sz="1600" dirty="0"/>
          </a:p>
        </p:txBody>
      </p:sp>
      <p:pic>
        <p:nvPicPr>
          <p:cNvPr id="3074" name="Picture 2"/>
          <p:cNvPicPr>
            <a:picLocks noChangeAspect="1" noChangeArrowheads="1"/>
          </p:cNvPicPr>
          <p:nvPr/>
        </p:nvPicPr>
        <p:blipFill>
          <a:blip r:embed="rId2"/>
          <a:srcRect/>
          <a:stretch>
            <a:fillRect/>
          </a:stretch>
        </p:blipFill>
        <p:spPr bwMode="auto">
          <a:xfrm>
            <a:off x="5008147" y="3286124"/>
            <a:ext cx="3421505" cy="2600344"/>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457200" y="152400"/>
            <a:ext cx="8229600" cy="490518"/>
          </a:xfrm>
        </p:spPr>
        <p:txBody>
          <a:bodyPr>
            <a:normAutofit fontScale="90000"/>
          </a:bodyPr>
          <a:lstStyle/>
          <a:p>
            <a:r>
              <a:rPr lang="ru-RU" dirty="0" smtClean="0"/>
              <a:t>                   ВОЩЕВ</a:t>
            </a:r>
            <a:endParaRPr lang="ru-RU" dirty="0"/>
          </a:p>
        </p:txBody>
      </p:sp>
      <p:sp>
        <p:nvSpPr>
          <p:cNvPr id="3" name="Содержимое 2"/>
          <p:cNvSpPr>
            <a:spLocks noGrp="1"/>
          </p:cNvSpPr>
          <p:nvPr>
            <p:ph sz="half" idx="4294967295"/>
          </p:nvPr>
        </p:nvSpPr>
        <p:spPr>
          <a:xfrm>
            <a:off x="428596" y="642938"/>
            <a:ext cx="3714779" cy="5453062"/>
          </a:xfrm>
        </p:spPr>
        <p:txBody>
          <a:bodyPr>
            <a:normAutofit/>
          </a:bodyPr>
          <a:lstStyle/>
          <a:p>
            <a:r>
              <a:rPr lang="ru-RU" sz="1800" dirty="0" smtClean="0"/>
              <a:t>Тридцать лет.</a:t>
            </a:r>
          </a:p>
          <a:p>
            <a:r>
              <a:rPr lang="ru-RU" sz="1800" dirty="0" smtClean="0"/>
              <a:t>Уволен с завода «..вследствие роста </a:t>
            </a:r>
            <a:r>
              <a:rPr lang="ru-RU" sz="1800" dirty="0" err="1" smtClean="0"/>
              <a:t>слабосильности</a:t>
            </a:r>
            <a:r>
              <a:rPr lang="ru-RU" sz="1800" dirty="0" smtClean="0"/>
              <a:t> в нём и задумчивости..»</a:t>
            </a:r>
          </a:p>
          <a:p>
            <a:r>
              <a:rPr lang="ru-RU" sz="1800" dirty="0" smtClean="0"/>
              <a:t>«лучше я уйду от вас – буду ходить по колхозам побираться: всё равно мне без истины стыдно жить.»</a:t>
            </a:r>
          </a:p>
          <a:p>
            <a:r>
              <a:rPr lang="ru-RU" sz="1800" dirty="0" smtClean="0"/>
              <a:t> посмотрел на след от гробов и ушёл в одну открытую дорогу.</a:t>
            </a:r>
          </a:p>
          <a:p>
            <a:r>
              <a:rPr lang="ru-RU" sz="1800" dirty="0" smtClean="0"/>
              <a:t>Вместе со всеми оказывается в деревне. </a:t>
            </a:r>
          </a:p>
          <a:p>
            <a:r>
              <a:rPr lang="ru-RU" sz="1800" dirty="0" smtClean="0"/>
              <a:t>Постоянно ищет ответ на свои вопросы.</a:t>
            </a:r>
          </a:p>
          <a:p>
            <a:r>
              <a:rPr lang="ru-RU" sz="1800" dirty="0" smtClean="0"/>
              <a:t>Умершего Активиста обвиняет, стукнув по лбу:</a:t>
            </a:r>
            <a:endParaRPr lang="ru-RU" sz="1800" dirty="0"/>
          </a:p>
        </p:txBody>
      </p:sp>
      <p:sp>
        <p:nvSpPr>
          <p:cNvPr id="5" name="Содержимое 4"/>
          <p:cNvSpPr>
            <a:spLocks noGrp="1"/>
          </p:cNvSpPr>
          <p:nvPr>
            <p:ph sz="half" idx="4294967295"/>
          </p:nvPr>
        </p:nvSpPr>
        <p:spPr>
          <a:xfrm>
            <a:off x="4786313" y="571500"/>
            <a:ext cx="3714777" cy="2857500"/>
          </a:xfrm>
        </p:spPr>
        <p:txBody>
          <a:bodyPr>
            <a:normAutofit fontScale="92500" lnSpcReduction="20000"/>
          </a:bodyPr>
          <a:lstStyle/>
          <a:p>
            <a:r>
              <a:rPr lang="ru-RU" sz="1600" dirty="0" smtClean="0"/>
              <a:t>« Ах ты гад! Так вот отчего я смысла не знал! Ты, должно быть, не меня, а весь класс испил, сухая душа, а мы бродим, как тихая гуща, и не знаем ничего!»</a:t>
            </a:r>
          </a:p>
          <a:p>
            <a:r>
              <a:rPr lang="ru-RU" sz="1600" dirty="0" smtClean="0"/>
              <a:t>«Почувствовав полный ум, хотя и не умея ещё произнести или выдвинуть в действие его первоначальную силу, </a:t>
            </a:r>
            <a:r>
              <a:rPr lang="ru-RU" sz="1600" dirty="0" err="1" smtClean="0"/>
              <a:t>Вощев</a:t>
            </a:r>
            <a:r>
              <a:rPr lang="ru-RU" sz="1600" dirty="0" smtClean="0"/>
              <a:t> встал на ноги и сказал колхозу: «Теперь я буду за вас горевать!»</a:t>
            </a:r>
          </a:p>
          <a:p>
            <a:r>
              <a:rPr lang="ru-RU" sz="1600" dirty="0" smtClean="0"/>
              <a:t>Остаётся в колхозе, а затем придёт на стройку и запишет колхозников в пролетариаты. </a:t>
            </a:r>
            <a:endParaRPr lang="ru-RU" sz="1600" dirty="0"/>
          </a:p>
        </p:txBody>
      </p:sp>
      <p:pic>
        <p:nvPicPr>
          <p:cNvPr id="2050" name="Picture 2"/>
          <p:cNvPicPr>
            <a:picLocks noChangeAspect="1" noChangeArrowheads="1"/>
          </p:cNvPicPr>
          <p:nvPr/>
        </p:nvPicPr>
        <p:blipFill>
          <a:blip r:embed="rId2"/>
          <a:srcRect/>
          <a:stretch>
            <a:fillRect/>
          </a:stretch>
        </p:blipFill>
        <p:spPr bwMode="auto">
          <a:xfrm>
            <a:off x="5643570" y="3214686"/>
            <a:ext cx="2250297" cy="321471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4348" y="500042"/>
            <a:ext cx="2286016" cy="876358"/>
          </a:xfrm>
        </p:spPr>
        <p:style>
          <a:lnRef idx="2">
            <a:schemeClr val="accent5"/>
          </a:lnRef>
          <a:fillRef idx="1">
            <a:schemeClr val="lt1"/>
          </a:fillRef>
          <a:effectRef idx="0">
            <a:schemeClr val="accent5"/>
          </a:effectRef>
          <a:fontRef idx="minor">
            <a:schemeClr val="dk1"/>
          </a:fontRef>
        </p:style>
        <p:txBody>
          <a:bodyPr>
            <a:normAutofit fontScale="90000"/>
          </a:bodyPr>
          <a:lstStyle/>
          <a:p>
            <a:r>
              <a:rPr lang="ru-RU" dirty="0" smtClean="0"/>
              <a:t>                                </a:t>
            </a:r>
            <a:br>
              <a:rPr lang="ru-RU" dirty="0" smtClean="0"/>
            </a:br>
            <a:r>
              <a:rPr lang="ru-RU" dirty="0" smtClean="0"/>
              <a:t/>
            </a:r>
            <a:br>
              <a:rPr lang="ru-RU" dirty="0" smtClean="0"/>
            </a:br>
            <a:r>
              <a:rPr lang="ru-RU" dirty="0" smtClean="0"/>
              <a:t/>
            </a:r>
            <a:br>
              <a:rPr lang="ru-RU" dirty="0" smtClean="0"/>
            </a:br>
            <a:r>
              <a:rPr lang="ru-RU" dirty="0" smtClean="0"/>
              <a:t/>
            </a:r>
            <a:br>
              <a:rPr lang="ru-RU" dirty="0" smtClean="0"/>
            </a:br>
            <a:r>
              <a:rPr lang="ru-RU" dirty="0" smtClean="0"/>
              <a:t> Козлов </a:t>
            </a:r>
            <a:br>
              <a:rPr lang="ru-RU" dirty="0" smtClean="0"/>
            </a:br>
            <a:r>
              <a:rPr lang="ru-RU" dirty="0" smtClean="0"/>
              <a:t/>
            </a:r>
            <a:br>
              <a:rPr lang="ru-RU" dirty="0" smtClean="0"/>
            </a:br>
            <a:r>
              <a:rPr lang="ru-RU" dirty="0" smtClean="0"/>
              <a:t/>
            </a:r>
            <a:br>
              <a:rPr lang="ru-RU" dirty="0" smtClean="0"/>
            </a:br>
            <a:r>
              <a:rPr lang="ru-RU" dirty="0" smtClean="0"/>
              <a:t>       </a:t>
            </a:r>
            <a:br>
              <a:rPr lang="ru-RU" dirty="0" smtClean="0"/>
            </a:br>
            <a:r>
              <a:rPr lang="ru-RU" dirty="0" smtClean="0"/>
              <a:t>Козлов</a:t>
            </a:r>
            <a:endParaRPr lang="ru-RU" dirty="0"/>
          </a:p>
        </p:txBody>
      </p:sp>
      <p:sp>
        <p:nvSpPr>
          <p:cNvPr id="3" name="Содержимое 2"/>
          <p:cNvSpPr>
            <a:spLocks noGrp="1"/>
          </p:cNvSpPr>
          <p:nvPr>
            <p:ph sz="half" idx="1"/>
          </p:nvPr>
        </p:nvSpPr>
        <p:spPr>
          <a:xfrm>
            <a:off x="457200" y="1645920"/>
            <a:ext cx="4400552" cy="4526280"/>
          </a:xfrm>
        </p:spPr>
        <p:txBody>
          <a:bodyPr>
            <a:normAutofit/>
          </a:bodyPr>
          <a:lstStyle/>
          <a:p>
            <a:pPr algn="ctr">
              <a:buNone/>
            </a:pPr>
            <a:r>
              <a:rPr lang="ru-RU" sz="1800"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rPr>
              <a:t>*…ничтожен всем телом…</a:t>
            </a:r>
          </a:p>
          <a:p>
            <a:pPr algn="ctr">
              <a:buNone/>
            </a:pPr>
            <a:r>
              <a:rPr lang="ru-RU" sz="1800"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rPr>
              <a:t>Кажется, что кости прорвут непрочную кожу и выйдут наружу… </a:t>
            </a:r>
          </a:p>
          <a:p>
            <a:pPr algn="ctr">
              <a:buNone/>
            </a:pPr>
            <a:r>
              <a:rPr lang="ru-RU" sz="1800"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rPr>
              <a:t>«Не переживёт он социализма..»,-Сафронов.</a:t>
            </a:r>
          </a:p>
          <a:p>
            <a:pPr algn="ctr">
              <a:buNone/>
            </a:pPr>
            <a:r>
              <a:rPr lang="ru-RU" sz="1800"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rPr>
              <a:t>*Решил перейти на инвалидную пенсию. Уходит…Возвращается…</a:t>
            </a:r>
          </a:p>
          <a:p>
            <a:pPr algn="ctr">
              <a:buNone/>
            </a:pPr>
            <a:r>
              <a:rPr lang="ru-RU" sz="1800"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rPr>
              <a:t>*…ликвидировал как чувство свою любовь к одной средней даме.</a:t>
            </a:r>
          </a:p>
          <a:p>
            <a:pPr algn="ctr">
              <a:buNone/>
            </a:pPr>
            <a:r>
              <a:rPr lang="ru-RU" sz="1800"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rPr>
              <a:t>*прибыл на котлован в автомобиле, одет в светло-серую тройку.</a:t>
            </a:r>
          </a:p>
          <a:p>
            <a:pPr algn="ctr">
              <a:buNone/>
            </a:pPr>
            <a:r>
              <a:rPr lang="ru-RU" sz="1800"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rPr>
              <a:t>*знали как активную общественную силу, стал председателем </a:t>
            </a:r>
            <a:r>
              <a:rPr lang="ru-RU" sz="1800" dirty="0" err="1"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rPr>
              <a:t>лавкома</a:t>
            </a:r>
            <a:r>
              <a:rPr lang="ru-RU" sz="1800"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rPr>
              <a:t>.</a:t>
            </a:r>
          </a:p>
          <a:p>
            <a:pPr algn="ctr">
              <a:buNone/>
            </a:pPr>
            <a:r>
              <a:rPr lang="ru-RU" sz="1800"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rPr>
              <a:t>*назначен артелью идти в деревню.</a:t>
            </a:r>
          </a:p>
          <a:p>
            <a:pPr algn="ctr">
              <a:buNone/>
            </a:pPr>
            <a:r>
              <a:rPr lang="ru-RU" sz="1800"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rPr>
              <a:t>*..продолжал лежать умолкшим образом, будучи убитым.</a:t>
            </a:r>
          </a:p>
          <a:p>
            <a:pPr algn="ctr">
              <a:buNone/>
            </a:pPr>
            <a:endParaRPr lang="ru-RU" sz="1800"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endParaRPr>
          </a:p>
          <a:p>
            <a:pPr algn="ctr">
              <a:buNone/>
            </a:pPr>
            <a:endParaRPr lang="ru-RU" sz="1800" b="1"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endParaRPr>
          </a:p>
          <a:p>
            <a:pPr algn="ctr">
              <a:buNone/>
            </a:pPr>
            <a:endParaRPr lang="ru-RU" sz="1800" b="1" dirty="0" smtClean="0">
              <a:ln w="12700">
                <a:solidFill>
                  <a:schemeClr val="tx2">
                    <a:lumMod val="25000"/>
                  </a:schemeClr>
                </a:solidFill>
                <a:prstDash val="solid"/>
              </a:ln>
              <a:solidFill>
                <a:schemeClr val="bg2">
                  <a:lumMod val="75000"/>
                </a:schemeClr>
              </a:solidFill>
              <a:effectLst>
                <a:outerShdw blurRad="41275" dist="20320" dir="1800000" algn="tl" rotWithShape="0">
                  <a:srgbClr val="000000">
                    <a:alpha val="40000"/>
                  </a:srgbClr>
                </a:outerShdw>
              </a:effectLst>
            </a:endParaRPr>
          </a:p>
          <a:p>
            <a:pPr algn="ctr">
              <a:buNone/>
            </a:pPr>
            <a:endParaRPr lang="ru-RU" sz="1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026" name="Picture 2"/>
          <p:cNvPicPr>
            <a:picLocks noGrp="1" noChangeAspect="1" noChangeArrowheads="1"/>
          </p:cNvPicPr>
          <p:nvPr>
            <p:ph sz="half" idx="2"/>
          </p:nvPr>
        </p:nvPicPr>
        <p:blipFill>
          <a:blip r:embed="rId2"/>
          <a:stretch>
            <a:fillRect/>
          </a:stretch>
        </p:blipFill>
        <p:spPr bwMode="auto">
          <a:xfrm>
            <a:off x="5143504" y="1571612"/>
            <a:ext cx="3643338" cy="4500594"/>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sz="3100" dirty="0" smtClean="0"/>
              <a:t>Потерянная подруга, дочь кафельщика, - Юля</a:t>
            </a:r>
            <a:r>
              <a:rPr lang="ru-RU" dirty="0" smtClean="0"/>
              <a:t/>
            </a:r>
            <a:br>
              <a:rPr lang="ru-RU" dirty="0" smtClean="0"/>
            </a:br>
            <a:endParaRPr lang="ru-RU" dirty="0"/>
          </a:p>
        </p:txBody>
      </p:sp>
      <p:sp>
        <p:nvSpPr>
          <p:cNvPr id="3" name="Содержимое 2"/>
          <p:cNvSpPr>
            <a:spLocks noGrp="1"/>
          </p:cNvSpPr>
          <p:nvPr>
            <p:ph sz="half" idx="1"/>
          </p:nvPr>
        </p:nvSpPr>
        <p:spPr>
          <a:xfrm>
            <a:off x="457200" y="1071546"/>
            <a:ext cx="4059936" cy="5024454"/>
          </a:xfrm>
        </p:spPr>
        <p:txBody>
          <a:bodyPr>
            <a:normAutofit/>
          </a:bodyPr>
          <a:lstStyle/>
          <a:p>
            <a:r>
              <a:rPr lang="ru-RU" sz="1800" dirty="0" err="1" smtClean="0"/>
              <a:t>Прушевский</a:t>
            </a:r>
            <a:endParaRPr lang="ru-RU" sz="1800" dirty="0" smtClean="0"/>
          </a:p>
          <a:p>
            <a:r>
              <a:rPr lang="ru-RU" sz="1800" dirty="0" smtClean="0"/>
              <a:t>Помнит о ней, но не ищет.</a:t>
            </a:r>
          </a:p>
          <a:p>
            <a:r>
              <a:rPr lang="ru-RU" sz="1800" dirty="0" smtClean="0"/>
              <a:t>Идёт с </a:t>
            </a:r>
            <a:r>
              <a:rPr lang="ru-RU" sz="1800" dirty="0" err="1" smtClean="0"/>
              <a:t>Чиклиным</a:t>
            </a:r>
            <a:r>
              <a:rPr lang="ru-RU" sz="1800" dirty="0" smtClean="0"/>
              <a:t> в подвал.</a:t>
            </a:r>
          </a:p>
          <a:p>
            <a:r>
              <a:rPr lang="ru-RU" sz="1800" dirty="0" smtClean="0"/>
              <a:t>Увиденное вызывает отторжение.</a:t>
            </a:r>
          </a:p>
          <a:p>
            <a:r>
              <a:rPr lang="ru-RU" sz="1800" dirty="0" smtClean="0"/>
              <a:t>Не верит, что это она, не узнаёт её так, как Чиклин.</a:t>
            </a:r>
          </a:p>
          <a:p>
            <a:r>
              <a:rPr lang="ru-RU" sz="1800" dirty="0" smtClean="0"/>
              <a:t>Ностальгия по прежней жизни – дочь кафельщика.</a:t>
            </a:r>
            <a:endParaRPr lang="ru-RU" sz="1800" dirty="0"/>
          </a:p>
        </p:txBody>
      </p:sp>
      <p:sp>
        <p:nvSpPr>
          <p:cNvPr id="4" name="Содержимое 3"/>
          <p:cNvSpPr>
            <a:spLocks noGrp="1"/>
          </p:cNvSpPr>
          <p:nvPr>
            <p:ph sz="half" idx="2"/>
          </p:nvPr>
        </p:nvSpPr>
        <p:spPr>
          <a:xfrm>
            <a:off x="4648200" y="1071546"/>
            <a:ext cx="4059936" cy="5024454"/>
          </a:xfrm>
        </p:spPr>
        <p:txBody>
          <a:bodyPr>
            <a:normAutofit/>
          </a:bodyPr>
          <a:lstStyle/>
          <a:p>
            <a:r>
              <a:rPr lang="ru-RU" sz="1600" dirty="0" smtClean="0"/>
              <a:t>Чиклин</a:t>
            </a:r>
          </a:p>
          <a:p>
            <a:r>
              <a:rPr lang="ru-RU" sz="1600" dirty="0" smtClean="0"/>
              <a:t>«.. Я к тебе приведу её, и ты её увидишь; лишь бы она жила сейчас на свете!»</a:t>
            </a:r>
          </a:p>
          <a:p>
            <a:r>
              <a:rPr lang="ru-RU" sz="1600" dirty="0" smtClean="0"/>
              <a:t>Около лампы лежала женщина на земле, солома уже истёрлась под её телом, а сама женщина была почти непокрытая одеждой…</a:t>
            </a:r>
          </a:p>
          <a:p>
            <a:r>
              <a:rPr lang="ru-RU" sz="1600" dirty="0" smtClean="0"/>
              <a:t>…разверзла беззубый тёмный рот..девочка,…чтобы не бояться подвязала рот верёвочкой.</a:t>
            </a:r>
          </a:p>
          <a:p>
            <a:r>
              <a:rPr lang="ru-RU" sz="1600" dirty="0" smtClean="0"/>
              <a:t>-Мама, а чего ты умираешь – оттого, что буржуйка или от смерти…</a:t>
            </a:r>
          </a:p>
          <a:p>
            <a:endParaRPr lang="ru-RU" sz="1600" dirty="0"/>
          </a:p>
        </p:txBody>
      </p:sp>
      <p:pic>
        <p:nvPicPr>
          <p:cNvPr id="11266" name="Picture 2"/>
          <p:cNvPicPr>
            <a:picLocks noChangeAspect="1" noChangeArrowheads="1"/>
          </p:cNvPicPr>
          <p:nvPr/>
        </p:nvPicPr>
        <p:blipFill>
          <a:blip r:embed="rId2"/>
          <a:srcRect l="50938" t="8750" r="9687" b="8750"/>
          <a:stretch>
            <a:fillRect/>
          </a:stretch>
        </p:blipFill>
        <p:spPr bwMode="auto">
          <a:xfrm>
            <a:off x="1928794" y="3714752"/>
            <a:ext cx="2409409" cy="285752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85918" y="142852"/>
            <a:ext cx="2143140" cy="571504"/>
          </a:xfrm>
        </p:spPr>
        <p:style>
          <a:lnRef idx="2">
            <a:schemeClr val="accent2"/>
          </a:lnRef>
          <a:fillRef idx="1">
            <a:schemeClr val="lt1"/>
          </a:fillRef>
          <a:effectRef idx="0">
            <a:schemeClr val="accent2"/>
          </a:effectRef>
          <a:fontRef idx="minor">
            <a:schemeClr val="dk1"/>
          </a:fontRef>
        </p:style>
        <p:txBody>
          <a:bodyPr>
            <a:normAutofit fontScale="90000"/>
          </a:bodyPr>
          <a:lstStyle/>
          <a:p>
            <a:r>
              <a:rPr lang="ru-RU" dirty="0" smtClean="0"/>
              <a:t/>
            </a:r>
            <a:br>
              <a:rPr lang="ru-RU" dirty="0" smtClean="0"/>
            </a:br>
            <a:r>
              <a:rPr lang="ru-RU" dirty="0" smtClean="0"/>
              <a:t>Настя</a:t>
            </a:r>
            <a:endParaRPr lang="ru-RU" dirty="0"/>
          </a:p>
        </p:txBody>
      </p:sp>
      <p:sp>
        <p:nvSpPr>
          <p:cNvPr id="3" name="Содержимое 2"/>
          <p:cNvSpPr>
            <a:spLocks noGrp="1"/>
          </p:cNvSpPr>
          <p:nvPr>
            <p:ph sz="half" idx="4294967295"/>
          </p:nvPr>
        </p:nvSpPr>
        <p:spPr>
          <a:xfrm>
            <a:off x="0" y="785813"/>
            <a:ext cx="3773488" cy="5310187"/>
          </a:xfrm>
        </p:spPr>
        <p:txBody>
          <a:bodyPr>
            <a:normAutofit/>
          </a:bodyPr>
          <a:lstStyle/>
          <a:p>
            <a:r>
              <a:rPr lang="ru-RU" sz="1600" dirty="0" smtClean="0"/>
              <a:t>Только я одна буду жить и помнить тебя в своей голове…( о маме)</a:t>
            </a:r>
          </a:p>
          <a:p>
            <a:r>
              <a:rPr lang="ru-RU" sz="1600" dirty="0" smtClean="0"/>
              <a:t>Последний жалкий остаток погибшей женщины… </a:t>
            </a:r>
          </a:p>
          <a:p>
            <a:r>
              <a:rPr lang="ru-RU" sz="1600" dirty="0" smtClean="0"/>
              <a:t>Разглядела карту СССР  и спросила про черты меридианов: «…что это такое –загородки от буржуев?»</a:t>
            </a:r>
          </a:p>
          <a:p>
            <a:r>
              <a:rPr lang="ru-RU" sz="1600" dirty="0" smtClean="0"/>
              <a:t>«Я никто.»</a:t>
            </a:r>
          </a:p>
          <a:p>
            <a:r>
              <a:rPr lang="ru-RU" sz="1600" dirty="0" smtClean="0"/>
              <a:t>«Главный – Ленин, а второй – Будённый. Когда их не было,..то и я не рожалась…А как стал Ленин, так и я стала!»</a:t>
            </a:r>
          </a:p>
          <a:p>
            <a:r>
              <a:rPr lang="ru-RU" sz="1600" dirty="0" smtClean="0"/>
              <a:t>«Где же живот-то? На чём же я спать буду?»</a:t>
            </a:r>
          </a:p>
          <a:p>
            <a:r>
              <a:rPr lang="ru-RU" sz="1600" dirty="0" smtClean="0"/>
              <a:t>Спит в гробу.</a:t>
            </a:r>
          </a:p>
          <a:p>
            <a:r>
              <a:rPr lang="ru-RU" sz="1600" dirty="0" smtClean="0"/>
              <a:t>«Умирать должны одни буржуи, а бедные нет!»</a:t>
            </a:r>
          </a:p>
          <a:p>
            <a:r>
              <a:rPr lang="ru-RU" sz="1600" dirty="0" smtClean="0"/>
              <a:t>Борется за гробы, которые забирают для Сафронова и Козлова.</a:t>
            </a:r>
          </a:p>
          <a:p>
            <a:endParaRPr lang="ru-RU" sz="1600" dirty="0" smtClean="0"/>
          </a:p>
          <a:p>
            <a:endParaRPr lang="ru-RU" sz="1600" dirty="0"/>
          </a:p>
        </p:txBody>
      </p:sp>
      <p:sp>
        <p:nvSpPr>
          <p:cNvPr id="4" name="Содержимое 3"/>
          <p:cNvSpPr>
            <a:spLocks noGrp="1"/>
          </p:cNvSpPr>
          <p:nvPr>
            <p:ph sz="half" idx="4294967295"/>
          </p:nvPr>
        </p:nvSpPr>
        <p:spPr>
          <a:xfrm>
            <a:off x="5072063" y="214313"/>
            <a:ext cx="4071937" cy="3357562"/>
          </a:xfrm>
        </p:spPr>
        <p:txBody>
          <a:bodyPr>
            <a:normAutofit fontScale="92500" lnSpcReduction="20000"/>
          </a:bodyPr>
          <a:lstStyle/>
          <a:p>
            <a:r>
              <a:rPr lang="ru-RU" sz="1600" dirty="0" smtClean="0"/>
              <a:t>«Это Сафронов и Козлов умерли в избушке, а им теперь мои гробы отдали…</a:t>
            </a:r>
          </a:p>
          <a:p>
            <a:r>
              <a:rPr lang="ru-RU" sz="1600" dirty="0" smtClean="0"/>
              <a:t>Остаётся на попечении </a:t>
            </a:r>
            <a:r>
              <a:rPr lang="ru-RU" sz="1600" dirty="0" err="1" smtClean="0"/>
              <a:t>Жачева</a:t>
            </a:r>
            <a:r>
              <a:rPr lang="ru-RU" sz="1600" dirty="0" smtClean="0"/>
              <a:t>.</a:t>
            </a:r>
          </a:p>
          <a:p>
            <a:r>
              <a:rPr lang="ru-RU" sz="1600" dirty="0" smtClean="0"/>
              <a:t>Письмо </a:t>
            </a:r>
            <a:r>
              <a:rPr lang="ru-RU" sz="1600" dirty="0" err="1" smtClean="0"/>
              <a:t>Чиклину</a:t>
            </a:r>
            <a:r>
              <a:rPr lang="ru-RU" sz="1600" dirty="0" smtClean="0"/>
              <a:t>: «Ликвидируй кулака как класс. Да здравствует Ленин, Козлов и Сафронов!»</a:t>
            </a:r>
          </a:p>
          <a:p>
            <a:r>
              <a:rPr lang="ru-RU" sz="1600" dirty="0" smtClean="0"/>
              <a:t>Мысль </a:t>
            </a:r>
            <a:r>
              <a:rPr lang="ru-RU" sz="1600" dirty="0" err="1" smtClean="0"/>
              <a:t>Чиклина</a:t>
            </a:r>
            <a:r>
              <a:rPr lang="ru-RU" sz="1600" dirty="0" smtClean="0"/>
              <a:t>: « Настя смело может застынуть в таком чужом мире, потому что земля состоит не для зябнущего детства: только такие, как молотобоец, могли вытерпеть здесь …и то поседели от неё.»</a:t>
            </a:r>
          </a:p>
          <a:p>
            <a:r>
              <a:rPr lang="ru-RU" sz="1600" dirty="0" smtClean="0"/>
              <a:t>«Из меня отовсюду сок пошёл…Неси меня скорее к маме, пожилой </a:t>
            </a:r>
            <a:r>
              <a:rPr lang="ru-RU" sz="1600" dirty="0" err="1" smtClean="0"/>
              <a:t>дурак</a:t>
            </a:r>
            <a:r>
              <a:rPr lang="ru-RU" sz="1600" dirty="0" smtClean="0"/>
              <a:t>! Мне скучно!»</a:t>
            </a:r>
            <a:endParaRPr lang="ru-RU" sz="1600" dirty="0"/>
          </a:p>
        </p:txBody>
      </p:sp>
      <p:pic>
        <p:nvPicPr>
          <p:cNvPr id="4098" name="Picture 2"/>
          <p:cNvPicPr>
            <a:picLocks noChangeAspect="1" noChangeArrowheads="1"/>
          </p:cNvPicPr>
          <p:nvPr/>
        </p:nvPicPr>
        <p:blipFill>
          <a:blip r:embed="rId2"/>
          <a:srcRect l="3906" t="23958" r="61719" b="7291"/>
          <a:stretch>
            <a:fillRect/>
          </a:stretch>
        </p:blipFill>
        <p:spPr bwMode="auto">
          <a:xfrm>
            <a:off x="5572132" y="3286124"/>
            <a:ext cx="2000264" cy="3000396"/>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62000" y="142853"/>
            <a:ext cx="7381900" cy="5286412"/>
          </a:xfrm>
          <a:prstGeom prst="rect">
            <a:avLst/>
          </a:prstGeom>
          <a:noFill/>
          <a:ln w="9525">
            <a:noFill/>
            <a:miter lim="800000"/>
            <a:headEnd/>
            <a:tailEnd/>
          </a:ln>
          <a:effectLst/>
        </p:spPr>
      </p:pic>
      <p:sp>
        <p:nvSpPr>
          <p:cNvPr id="4" name="Прямоугольник 3"/>
          <p:cNvSpPr/>
          <p:nvPr/>
        </p:nvSpPr>
        <p:spPr>
          <a:xfrm>
            <a:off x="1000100" y="5429264"/>
            <a:ext cx="6929454" cy="923330"/>
          </a:xfrm>
          <a:prstGeom prst="rect">
            <a:avLst/>
          </a:prstGeom>
        </p:spPr>
        <p:txBody>
          <a:bodyPr wrap="square">
            <a:spAutoFit/>
          </a:bodyPr>
          <a:lstStyle/>
          <a:p>
            <a:r>
              <a:rPr lang="ru-RU" dirty="0" smtClean="0">
                <a:solidFill>
                  <a:schemeClr val="tx2"/>
                </a:solidFill>
              </a:rPr>
              <a:t>В. Васильев сказал об этом писателе: "Читатель разминулся с Андреем Платоновым при его жизни, чтоб познакомиться с ним в 60-е годы и открыть его заново уже в наше время".</a:t>
            </a:r>
            <a:endParaRPr lang="ru-RU" dirty="0">
              <a:solidFill>
                <a:schemeClr val="tx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b="13750"/>
          <a:stretch>
            <a:fillRect/>
          </a:stretch>
        </p:blipFill>
        <p:spPr bwMode="auto">
          <a:xfrm>
            <a:off x="428596" y="428604"/>
            <a:ext cx="8358246" cy="571504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Деревня появляется в повести вместе с гробами…</a:t>
            </a:r>
            <a:endParaRPr lang="ru-RU" dirty="0"/>
          </a:p>
        </p:txBody>
      </p:sp>
      <p:sp>
        <p:nvSpPr>
          <p:cNvPr id="3" name="Содержимое 2"/>
          <p:cNvSpPr>
            <a:spLocks noGrp="1"/>
          </p:cNvSpPr>
          <p:nvPr>
            <p:ph sz="half" idx="1"/>
          </p:nvPr>
        </p:nvSpPr>
        <p:spPr/>
        <p:txBody>
          <a:bodyPr>
            <a:normAutofit/>
          </a:bodyPr>
          <a:lstStyle/>
          <a:p>
            <a:r>
              <a:rPr lang="ru-RU" sz="1600" dirty="0" smtClean="0"/>
              <a:t>Всеобщая ветхость бедности покрывала её…</a:t>
            </a:r>
          </a:p>
          <a:p>
            <a:r>
              <a:rPr lang="ru-RU" sz="1600" dirty="0" smtClean="0"/>
              <a:t>Обобществлённый двор №7 колхоза имени ГЕНЕРАЛЬНОЙ ЛИНИИ.</a:t>
            </a:r>
          </a:p>
          <a:p>
            <a:r>
              <a:rPr lang="ru-RU" sz="1600" dirty="0" smtClean="0"/>
              <a:t>« В большом доме Организационного Двора была одна горница, и там все спали на полу благодаря холоду.» «Сорок или пятьдесят человек народа открыли рот и дышали вверх…»</a:t>
            </a:r>
          </a:p>
          <a:p>
            <a:endParaRPr lang="ru-RU" sz="1600" dirty="0"/>
          </a:p>
        </p:txBody>
      </p:sp>
      <p:pic>
        <p:nvPicPr>
          <p:cNvPr id="6146" name="Picture 2"/>
          <p:cNvPicPr>
            <a:picLocks noGrp="1" noChangeAspect="1" noChangeArrowheads="1"/>
          </p:cNvPicPr>
          <p:nvPr>
            <p:ph sz="half" idx="2"/>
          </p:nvPr>
        </p:nvPicPr>
        <p:blipFill>
          <a:blip r:embed="rId2"/>
          <a:srcRect/>
          <a:stretch>
            <a:fillRect/>
          </a:stretch>
        </p:blipFill>
        <p:spPr bwMode="auto">
          <a:xfrm>
            <a:off x="4572000" y="1500174"/>
            <a:ext cx="4286280" cy="392909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АКТИВИСТ</a:t>
            </a:r>
            <a:endParaRPr lang="ru-RU" dirty="0"/>
          </a:p>
        </p:txBody>
      </p:sp>
      <p:sp>
        <p:nvSpPr>
          <p:cNvPr id="3" name="Содержимое 2"/>
          <p:cNvSpPr>
            <a:spLocks noGrp="1"/>
          </p:cNvSpPr>
          <p:nvPr>
            <p:ph sz="half" idx="1"/>
          </p:nvPr>
        </p:nvSpPr>
        <p:spPr/>
        <p:txBody>
          <a:bodyPr>
            <a:normAutofit lnSpcReduction="10000"/>
          </a:bodyPr>
          <a:lstStyle/>
          <a:p>
            <a:r>
              <a:rPr lang="ru-RU" sz="1600" dirty="0" smtClean="0"/>
              <a:t>..без  памяти о домашнем счастье строил необходимое будущее, готовя для себя в нём вечность, и потому…опух от забот.</a:t>
            </a:r>
          </a:p>
          <a:p>
            <a:r>
              <a:rPr lang="ru-RU" sz="1600" dirty="0" smtClean="0"/>
              <a:t>Его подозрительный взгляд умственно и фактически наблюдающий кулацкую сволочь.</a:t>
            </a:r>
          </a:p>
          <a:p>
            <a:r>
              <a:rPr lang="ru-RU" sz="1600" dirty="0" smtClean="0"/>
              <a:t>Всю ночь сидит, слушая, не скачет ли верховой с очередной директивой.</a:t>
            </a:r>
          </a:p>
          <a:p>
            <a:r>
              <a:rPr lang="ru-RU" sz="1600" dirty="0" smtClean="0"/>
              <a:t>« -…ступай сторожить политические трупы от зажиточного бесчестья…»</a:t>
            </a:r>
          </a:p>
          <a:p>
            <a:r>
              <a:rPr lang="ru-RU" sz="1600" dirty="0" smtClean="0"/>
              <a:t>«..он безмолвно любил бедноту, которая поев простого хлеба, желательно рвалась в невидимое будущее, ибо всё равно земля для них была пуста и тревожна…»</a:t>
            </a:r>
          </a:p>
          <a:p>
            <a:r>
              <a:rPr lang="ru-RU" sz="1600" dirty="0" smtClean="0"/>
              <a:t>«Отвернись и ты от нас на краткое время..Дай нам тебя не видеть»- просили середняки.</a:t>
            </a:r>
            <a:endParaRPr lang="ru-RU" sz="1600" dirty="0"/>
          </a:p>
        </p:txBody>
      </p:sp>
      <p:sp>
        <p:nvSpPr>
          <p:cNvPr id="4" name="Содержимое 3"/>
          <p:cNvSpPr>
            <a:spLocks noGrp="1"/>
          </p:cNvSpPr>
          <p:nvPr>
            <p:ph sz="half" idx="2"/>
          </p:nvPr>
        </p:nvSpPr>
        <p:spPr/>
        <p:txBody>
          <a:bodyPr>
            <a:normAutofit lnSpcReduction="10000"/>
          </a:bodyPr>
          <a:lstStyle/>
          <a:p>
            <a:r>
              <a:rPr lang="ru-RU" sz="1600" dirty="0" smtClean="0"/>
              <a:t>Отправив кулаков на плоту по зимней реке, отчитался от исполнении, но вскоре приходит новая директива о перегибах с кулачеством. Плачет.</a:t>
            </a:r>
          </a:p>
          <a:p>
            <a:r>
              <a:rPr lang="ru-RU" sz="1600" dirty="0" smtClean="0"/>
              <a:t>Умер главный горюн.</a:t>
            </a:r>
          </a:p>
          <a:p>
            <a:r>
              <a:rPr lang="ru-RU" sz="1600" dirty="0" smtClean="0"/>
              <a:t>Колхоз спокойно посмотрел на мёртвого активиста, который всегда говорил точно и правильно. «..только сам он был до того поганый, что когда общество задумало его.. женить.., то …девки и бабы заплакали от печали.»</a:t>
            </a:r>
          </a:p>
          <a:p>
            <a:r>
              <a:rPr lang="ru-RU" sz="1600" dirty="0" smtClean="0"/>
              <a:t>«А вы раскулачьте его по реке в море!»</a:t>
            </a:r>
            <a:endParaRPr lang="ru-RU"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Крестьяне</a:t>
            </a:r>
            <a:br>
              <a:rPr lang="ru-RU" dirty="0" smtClean="0"/>
            </a:br>
            <a:endParaRPr lang="ru-RU" dirty="0"/>
          </a:p>
        </p:txBody>
      </p:sp>
      <p:sp>
        <p:nvSpPr>
          <p:cNvPr id="3" name="Содержимое 2"/>
          <p:cNvSpPr>
            <a:spLocks noGrp="1"/>
          </p:cNvSpPr>
          <p:nvPr>
            <p:ph sz="half" idx="1"/>
          </p:nvPr>
        </p:nvSpPr>
        <p:spPr>
          <a:xfrm>
            <a:off x="500034" y="1000108"/>
            <a:ext cx="4017102" cy="5095892"/>
          </a:xfrm>
        </p:spPr>
        <p:txBody>
          <a:bodyPr>
            <a:noAutofit/>
          </a:bodyPr>
          <a:lstStyle/>
          <a:p>
            <a:r>
              <a:rPr lang="ru-RU" sz="1600" dirty="0" smtClean="0"/>
              <a:t>Первый крестьянин, прибившийся в артель: « …его тело отощало внутри одежды.» « Он находился …безмолвно, искупал своё существование женской работой..»</a:t>
            </a:r>
          </a:p>
          <a:p>
            <a:r>
              <a:rPr lang="ru-RU" sz="1600" dirty="0" smtClean="0"/>
              <a:t>Второй  пришёл за гробами.</a:t>
            </a:r>
          </a:p>
          <a:p>
            <a:r>
              <a:rPr lang="ru-RU" sz="1600" dirty="0" smtClean="0"/>
              <a:t>-«Маломерные гробы оставь ребёнку.» – «Нельзя! Куда ж  мы своих ребят класть будем?»</a:t>
            </a:r>
          </a:p>
          <a:p>
            <a:r>
              <a:rPr lang="ru-RU" sz="1600" dirty="0" smtClean="0"/>
              <a:t>Третий. Желтоглазый. Моет трупы Сафронова и Козлова в пруду, готовит к погребению. Его нечаянно убивает Чиклин, т.к. не уклонялся от ударов, боясь, что не будет иметь «право жизни бедняка». Третий труп.</a:t>
            </a:r>
          </a:p>
          <a:p>
            <a:r>
              <a:rPr lang="ru-RU" sz="1600" dirty="0" smtClean="0"/>
              <a:t>Четвёртый труп Чиклин не помнил. Сам пришёл, заметив организованное движение на него из-за убитых Сафронова и Козлова. Лёг между покойными и умер.</a:t>
            </a:r>
          </a:p>
          <a:p>
            <a:endParaRPr lang="ru-RU" sz="1600" dirty="0"/>
          </a:p>
        </p:txBody>
      </p:sp>
      <p:sp>
        <p:nvSpPr>
          <p:cNvPr id="4" name="Содержимое 3"/>
          <p:cNvSpPr>
            <a:spLocks noGrp="1"/>
          </p:cNvSpPr>
          <p:nvPr>
            <p:ph sz="half" idx="2"/>
          </p:nvPr>
        </p:nvSpPr>
        <p:spPr>
          <a:xfrm>
            <a:off x="4648200" y="714356"/>
            <a:ext cx="3852890" cy="5286412"/>
          </a:xfrm>
        </p:spPr>
        <p:txBody>
          <a:bodyPr>
            <a:noAutofit/>
          </a:bodyPr>
          <a:lstStyle/>
          <a:p>
            <a:r>
              <a:rPr lang="ru-RU" sz="1400" dirty="0" smtClean="0"/>
              <a:t>«…посуй мне пищу в нутро, а то я весь пустой лежу..»</a:t>
            </a:r>
          </a:p>
          <a:p>
            <a:r>
              <a:rPr lang="ru-RU" sz="1400" dirty="0" smtClean="0"/>
              <a:t>-Ты что – дышишь?</a:t>
            </a:r>
          </a:p>
          <a:p>
            <a:r>
              <a:rPr lang="ru-RU" sz="1400" dirty="0" smtClean="0"/>
              <a:t>-Как вспомню, так вздохну.</a:t>
            </a:r>
          </a:p>
          <a:p>
            <a:r>
              <a:rPr lang="ru-RU" sz="1400" dirty="0" smtClean="0"/>
              <a:t>-А если забудешь дышать?</a:t>
            </a:r>
          </a:p>
          <a:p>
            <a:r>
              <a:rPr lang="ru-RU" sz="1400" dirty="0" smtClean="0"/>
              <a:t>-Тогда умру.</a:t>
            </a:r>
          </a:p>
          <a:p>
            <a:r>
              <a:rPr lang="ru-RU" sz="1400" dirty="0" smtClean="0"/>
              <a:t>«…как лошадь взяли в организацию, так он лёг и перестал…»</a:t>
            </a:r>
          </a:p>
          <a:p>
            <a:r>
              <a:rPr lang="ru-RU" sz="1400" dirty="0" smtClean="0"/>
              <a:t>Другая изба… мужик лежал в пустом горбу..горела лампада…лежащий в гробу сам подливал в неё масло…</a:t>
            </a:r>
          </a:p>
          <a:p>
            <a:r>
              <a:rPr lang="ru-RU" sz="1400" dirty="0" smtClean="0"/>
              <a:t>«-…всё равно я тебя затомлю, лучше сама </a:t>
            </a:r>
            <a:r>
              <a:rPr lang="ru-RU" sz="1400" dirty="0" err="1" smtClean="0"/>
              <a:t>кончись</a:t>
            </a:r>
            <a:r>
              <a:rPr lang="ru-RU" sz="1400" dirty="0" smtClean="0"/>
              <a:t>..» - «Мёртвые не шумят.» - «Не буду..» - ..и замер, счастливый, что  угодил власти.» Остывает…</a:t>
            </a:r>
          </a:p>
          <a:p>
            <a:r>
              <a:rPr lang="ru-RU" sz="1400" dirty="0" err="1" smtClean="0"/>
              <a:t>Крестинин</a:t>
            </a:r>
            <a:r>
              <a:rPr lang="ru-RU" sz="1400" dirty="0" smtClean="0"/>
              <a:t> целовал молодые деревья в своём саду и выкорчёвывал их.</a:t>
            </a:r>
          </a:p>
          <a:p>
            <a:r>
              <a:rPr lang="ru-RU" sz="1400" dirty="0" smtClean="0"/>
              <a:t>Ели мясо, пухли  от «…мясной еды и ходили тяжко, как двигающиеся сараи..»</a:t>
            </a:r>
          </a:p>
          <a:p>
            <a:r>
              <a:rPr lang="ru-RU" sz="1400" dirty="0" smtClean="0"/>
              <a:t>«Кто вперёд успел поесть свою живность или кто отпустил её в колхозное заключение, тот лежал в пустом гробу..»</a:t>
            </a:r>
            <a:endParaRPr lang="ru-RU"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75815" y="142852"/>
            <a:ext cx="8753903" cy="5143523"/>
          </a:xfrm>
          <a:prstGeom prst="rect">
            <a:avLst/>
          </a:prstGeom>
          <a:noFill/>
          <a:ln w="9525">
            <a:noFill/>
            <a:miter lim="800000"/>
            <a:headEnd/>
            <a:tailEnd/>
          </a:ln>
          <a:effectLst/>
        </p:spPr>
      </p:pic>
      <p:sp>
        <p:nvSpPr>
          <p:cNvPr id="6" name="Прямоугольник 5"/>
          <p:cNvSpPr/>
          <p:nvPr/>
        </p:nvSpPr>
        <p:spPr>
          <a:xfrm>
            <a:off x="1142976" y="5429264"/>
            <a:ext cx="6329553" cy="923330"/>
          </a:xfrm>
          <a:prstGeom prst="rect">
            <a:avLst/>
          </a:prstGeom>
          <a:noFill/>
        </p:spPr>
        <p:txBody>
          <a:bodyPr wrap="none" lIns="91440" tIns="45720" rIns="91440" bIns="45720">
            <a:spAutoFit/>
          </a:bodyPr>
          <a:lstStyle/>
          <a:p>
            <a:pPr algn="ctr"/>
            <a:r>
              <a:rPr lang="ru-RU"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Коллективизация</a:t>
            </a:r>
            <a:endParaRPr lang="ru-RU"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214282" y="142852"/>
            <a:ext cx="4082475" cy="3105155"/>
          </a:xfrm>
          <a:prstGeom prst="rect">
            <a:avLst/>
          </a:prstGeom>
          <a:noFill/>
          <a:ln w="9525">
            <a:noFill/>
            <a:miter lim="800000"/>
            <a:headEnd/>
            <a:tailEnd/>
          </a:ln>
          <a:effectLst/>
        </p:spPr>
      </p:pic>
      <p:pic>
        <p:nvPicPr>
          <p:cNvPr id="16388" name="Picture 4"/>
          <p:cNvPicPr>
            <a:picLocks noChangeAspect="1" noChangeArrowheads="1"/>
          </p:cNvPicPr>
          <p:nvPr/>
        </p:nvPicPr>
        <p:blipFill>
          <a:blip r:embed="rId3"/>
          <a:srcRect/>
          <a:stretch>
            <a:fillRect/>
          </a:stretch>
        </p:blipFill>
        <p:spPr bwMode="auto">
          <a:xfrm>
            <a:off x="4500562" y="142852"/>
            <a:ext cx="4214842" cy="3143272"/>
          </a:xfrm>
          <a:prstGeom prst="rect">
            <a:avLst/>
          </a:prstGeom>
          <a:noFill/>
          <a:ln w="9525">
            <a:noFill/>
            <a:miter lim="800000"/>
            <a:headEnd/>
            <a:tailEnd/>
          </a:ln>
          <a:effectLst/>
        </p:spPr>
      </p:pic>
      <p:pic>
        <p:nvPicPr>
          <p:cNvPr id="16389" name="Picture 5"/>
          <p:cNvPicPr>
            <a:picLocks noChangeAspect="1" noChangeArrowheads="1"/>
          </p:cNvPicPr>
          <p:nvPr/>
        </p:nvPicPr>
        <p:blipFill>
          <a:blip r:embed="rId4"/>
          <a:srcRect/>
          <a:stretch>
            <a:fillRect/>
          </a:stretch>
        </p:blipFill>
        <p:spPr bwMode="auto">
          <a:xfrm>
            <a:off x="214282" y="3429000"/>
            <a:ext cx="4071966" cy="3143272"/>
          </a:xfrm>
          <a:prstGeom prst="rect">
            <a:avLst/>
          </a:prstGeom>
          <a:noFill/>
          <a:ln w="9525">
            <a:noFill/>
            <a:miter lim="800000"/>
            <a:headEnd/>
            <a:tailEnd/>
          </a:ln>
          <a:effectLst/>
        </p:spPr>
      </p:pic>
      <p:pic>
        <p:nvPicPr>
          <p:cNvPr id="16390" name="Picture 6"/>
          <p:cNvPicPr>
            <a:picLocks noChangeAspect="1" noChangeArrowheads="1"/>
          </p:cNvPicPr>
          <p:nvPr/>
        </p:nvPicPr>
        <p:blipFill>
          <a:blip r:embed="rId5"/>
          <a:srcRect l="11719" r="12109"/>
          <a:stretch>
            <a:fillRect/>
          </a:stretch>
        </p:blipFill>
        <p:spPr bwMode="auto">
          <a:xfrm>
            <a:off x="4572000" y="3357562"/>
            <a:ext cx="4143404" cy="3071834"/>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normAutofit fontScale="90000"/>
          </a:bodyPr>
          <a:lstStyle/>
          <a:p>
            <a:r>
              <a:rPr lang="ru-RU" dirty="0" smtClean="0"/>
              <a:t>ЛОШАДИ. Гротескно-фантасмагорическая сцена.</a:t>
            </a:r>
            <a:endParaRPr lang="ru-RU" dirty="0"/>
          </a:p>
        </p:txBody>
      </p:sp>
      <p:sp>
        <p:nvSpPr>
          <p:cNvPr id="6" name="Содержимое 5"/>
          <p:cNvSpPr>
            <a:spLocks noGrp="1"/>
          </p:cNvSpPr>
          <p:nvPr>
            <p:ph sz="half" idx="1"/>
          </p:nvPr>
        </p:nvSpPr>
        <p:spPr/>
        <p:txBody>
          <a:bodyPr>
            <a:normAutofit fontScale="85000" lnSpcReduction="20000"/>
          </a:bodyPr>
          <a:lstStyle/>
          <a:p>
            <a:r>
              <a:rPr lang="ru-RU" sz="1600" dirty="0" smtClean="0"/>
              <a:t>«Открылись одни открытые ворота…через них стали выходить спокойные лошади.»</a:t>
            </a:r>
          </a:p>
          <a:p>
            <a:r>
              <a:rPr lang="ru-RU" sz="1600" dirty="0" smtClean="0"/>
              <a:t>«..лошади сплочённой массой миновали улицу и спустились в овраг, в котором содержалась вода.»</a:t>
            </a:r>
          </a:p>
          <a:p>
            <a:r>
              <a:rPr lang="ru-RU" sz="1600" dirty="0" smtClean="0"/>
              <a:t>«…у первых же дворов …разбрелись…взяли… в родных местах по снопу и вынесли на улицу.»</a:t>
            </a:r>
          </a:p>
          <a:p>
            <a:r>
              <a:rPr lang="ru-RU" sz="1600" dirty="0" smtClean="0"/>
              <a:t>«каждое животное взяло посильную долю пищи и бережно несло её в направлении тех ворот, откуда вышли..»</a:t>
            </a:r>
          </a:p>
          <a:p>
            <a:endParaRPr lang="ru-RU" sz="1600" dirty="0" smtClean="0"/>
          </a:p>
          <a:p>
            <a:endParaRPr lang="ru-RU" sz="1600" dirty="0" smtClean="0"/>
          </a:p>
          <a:p>
            <a:endParaRPr lang="ru-RU" sz="1600" dirty="0" smtClean="0"/>
          </a:p>
          <a:p>
            <a:r>
              <a:rPr lang="ru-RU" sz="2100" b="1" dirty="0" smtClean="0">
                <a:ln>
                  <a:solidFill>
                    <a:schemeClr val="bg2"/>
                  </a:solidFill>
                </a:ln>
                <a:solidFill>
                  <a:schemeClr val="bg1"/>
                </a:solidFill>
              </a:rPr>
              <a:t>Фантасмагория — причудливая картина, рисующаяся человеку в его болезненно-расстроенном воображении.</a:t>
            </a:r>
            <a:endParaRPr lang="ru-RU" sz="2100" b="1" dirty="0">
              <a:ln>
                <a:solidFill>
                  <a:schemeClr val="bg2"/>
                </a:solidFill>
              </a:ln>
              <a:solidFill>
                <a:schemeClr val="bg1"/>
              </a:solidFill>
            </a:endParaRPr>
          </a:p>
        </p:txBody>
      </p:sp>
      <p:sp>
        <p:nvSpPr>
          <p:cNvPr id="7" name="Содержимое 6"/>
          <p:cNvSpPr>
            <a:spLocks noGrp="1"/>
          </p:cNvSpPr>
          <p:nvPr>
            <p:ph sz="half" idx="2"/>
          </p:nvPr>
        </p:nvSpPr>
        <p:spPr/>
        <p:txBody>
          <a:bodyPr>
            <a:normAutofit fontScale="85000" lnSpcReduction="20000"/>
          </a:bodyPr>
          <a:lstStyle/>
          <a:p>
            <a:r>
              <a:rPr lang="ru-RU" sz="1600" dirty="0" err="1" smtClean="0"/>
              <a:t>Необобществлённые</a:t>
            </a:r>
            <a:r>
              <a:rPr lang="ru-RU" sz="1600" dirty="0" smtClean="0"/>
              <a:t> лошади:</a:t>
            </a:r>
          </a:p>
          <a:p>
            <a:r>
              <a:rPr lang="ru-RU" sz="1600" dirty="0" smtClean="0"/>
              <a:t>Привязаны крепко, т.к. стояли мёртвыми. Их содержали без пищи.</a:t>
            </a:r>
          </a:p>
          <a:p>
            <a:r>
              <a:rPr lang="ru-RU" sz="1600" dirty="0" smtClean="0"/>
              <a:t>«Собака..вошла в сарай, понюхала заднюю ногу лошади,..вырвала себе говядину. Оба глаза лошади забелели в темноте, она поглядела ими обоими и переступила ногами шаг вперёд, не забыв ещё от чувства боли жить.»</a:t>
            </a:r>
          </a:p>
          <a:p>
            <a:r>
              <a:rPr lang="ru-RU" sz="1600" dirty="0" smtClean="0"/>
              <a:t>«Наши лошади уж и ездить отвыкли: стоят с коих пор! У них ноги опухли…»</a:t>
            </a:r>
          </a:p>
          <a:p>
            <a:endParaRPr lang="ru-RU" sz="1600" dirty="0" smtClean="0"/>
          </a:p>
          <a:p>
            <a:endParaRPr lang="ru-RU" sz="1600" dirty="0" smtClean="0"/>
          </a:p>
          <a:p>
            <a:r>
              <a:rPr lang="ru-RU" sz="1900" dirty="0" smtClean="0">
                <a:ln>
                  <a:solidFill>
                    <a:schemeClr val="bg1"/>
                  </a:solidFill>
                </a:ln>
                <a:solidFill>
                  <a:schemeClr val="bg2"/>
                </a:solidFill>
              </a:rPr>
              <a:t>Гротеск (от франц. </a:t>
            </a:r>
            <a:r>
              <a:rPr lang="ru-RU" sz="1900" dirty="0" err="1" smtClean="0">
                <a:ln>
                  <a:solidFill>
                    <a:schemeClr val="bg1"/>
                  </a:solidFill>
                </a:ln>
                <a:solidFill>
                  <a:schemeClr val="bg2"/>
                </a:solidFill>
              </a:rPr>
              <a:t>grotesque</a:t>
            </a:r>
            <a:r>
              <a:rPr lang="ru-RU" sz="1900" dirty="0" smtClean="0">
                <a:ln>
                  <a:solidFill>
                    <a:schemeClr val="bg1"/>
                  </a:solidFill>
                </a:ln>
                <a:solidFill>
                  <a:schemeClr val="bg2"/>
                </a:solidFill>
              </a:rPr>
              <a:t> — смешной, необычайный) — художественный приём в искусстве и литературе, изображение человека или картин человеческой жизни в намеренно преувеличенном или преуменьшенном, уродливо-комическом виде, где реальное переплетается с фантастическим, пугающее, страшное с необычайно смешным и т. п.</a:t>
            </a:r>
            <a:endParaRPr lang="ru-RU" sz="1900" dirty="0">
              <a:ln>
                <a:solidFill>
                  <a:schemeClr val="bg1"/>
                </a:solidFill>
              </a:ln>
              <a:solidFill>
                <a:schemeClr val="bg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Поп</a:t>
            </a:r>
            <a:endParaRPr lang="ru-RU" dirty="0"/>
          </a:p>
        </p:txBody>
      </p:sp>
      <p:sp>
        <p:nvSpPr>
          <p:cNvPr id="3" name="Содержимое 2"/>
          <p:cNvSpPr>
            <a:spLocks noGrp="1"/>
          </p:cNvSpPr>
          <p:nvPr>
            <p:ph sz="half" idx="1"/>
          </p:nvPr>
        </p:nvSpPr>
        <p:spPr/>
        <p:txBody>
          <a:bodyPr>
            <a:normAutofit/>
          </a:bodyPr>
          <a:lstStyle/>
          <a:p>
            <a:r>
              <a:rPr lang="ru-RU" sz="1600" dirty="0" smtClean="0"/>
              <a:t>Заросла тропинка в церковь</a:t>
            </a:r>
          </a:p>
          <a:p>
            <a:r>
              <a:rPr lang="ru-RU" sz="1600" dirty="0" smtClean="0"/>
              <a:t>Один сидит</a:t>
            </a:r>
          </a:p>
          <a:p>
            <a:r>
              <a:rPr lang="ru-RU" sz="1600" dirty="0" smtClean="0"/>
              <a:t>Люди молиться не приходят, но покупают свечи и втайне ставят дома.</a:t>
            </a:r>
          </a:p>
          <a:p>
            <a:r>
              <a:rPr lang="ru-RU" sz="1600" dirty="0" smtClean="0"/>
              <a:t>Деньги, вырученные от покупки свечей, отдаёт Активисту (тот собирает на  трактор)</a:t>
            </a:r>
          </a:p>
          <a:p>
            <a:r>
              <a:rPr lang="ru-RU" sz="1600" dirty="0" smtClean="0"/>
              <a:t>« Я не чувствую больше прелести творения – я остался без Бога, а Бог без человека..»</a:t>
            </a:r>
          </a:p>
          <a:p>
            <a:r>
              <a:rPr lang="ru-RU" sz="1600" dirty="0" smtClean="0"/>
              <a:t>Угождая новой власти, постригся.</a:t>
            </a:r>
            <a:endParaRPr lang="ru-RU" sz="1600" dirty="0"/>
          </a:p>
        </p:txBody>
      </p:sp>
      <p:pic>
        <p:nvPicPr>
          <p:cNvPr id="17410" name="Picture 2"/>
          <p:cNvPicPr>
            <a:picLocks noGrp="1" noChangeAspect="1" noChangeArrowheads="1"/>
          </p:cNvPicPr>
          <p:nvPr>
            <p:ph sz="half" idx="2"/>
          </p:nvPr>
        </p:nvPicPr>
        <p:blipFill>
          <a:blip r:embed="rId2"/>
          <a:srcRect l="1643" r="36761" b="6867"/>
          <a:stretch>
            <a:fillRect/>
          </a:stretch>
        </p:blipFill>
        <p:spPr bwMode="auto">
          <a:xfrm>
            <a:off x="4500562" y="571480"/>
            <a:ext cx="4357718" cy="4500594"/>
          </a:xfrm>
          <a:prstGeom prst="rect">
            <a:avLst/>
          </a:prstGeom>
          <a:noFill/>
          <a:ln w="9525">
            <a:noFill/>
            <a:miter lim="800000"/>
            <a:headEnd/>
            <a:tailEnd/>
          </a:ln>
          <a:effectLst/>
        </p:spPr>
      </p:pic>
      <p:sp>
        <p:nvSpPr>
          <p:cNvPr id="6" name="Прямоугольник 5"/>
          <p:cNvSpPr/>
          <p:nvPr/>
        </p:nvSpPr>
        <p:spPr>
          <a:xfrm>
            <a:off x="500034" y="428604"/>
            <a:ext cx="3143272" cy="923330"/>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ru-RU" sz="5400" b="1" cap="none" spc="0" dirty="0" smtClean="0">
                <a:ln w="50800"/>
                <a:solidFill>
                  <a:schemeClr val="bg1">
                    <a:shade val="50000"/>
                  </a:schemeClr>
                </a:solidFill>
                <a:effectLst/>
              </a:rPr>
              <a:t>Поп</a:t>
            </a:r>
            <a:endParaRPr lang="ru-RU" sz="5400" b="1" cap="none" spc="0" dirty="0">
              <a:ln w="50800"/>
              <a:solidFill>
                <a:schemeClr val="bg1">
                  <a:shade val="50000"/>
                </a:schemeClr>
              </a:solidFill>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ПЛОТ</a:t>
            </a:r>
            <a:endParaRPr lang="ru-RU" dirty="0"/>
          </a:p>
        </p:txBody>
      </p:sp>
      <p:sp>
        <p:nvSpPr>
          <p:cNvPr id="3" name="Содержимое 2"/>
          <p:cNvSpPr>
            <a:spLocks noGrp="1"/>
          </p:cNvSpPr>
          <p:nvPr>
            <p:ph sz="half" idx="1"/>
          </p:nvPr>
        </p:nvSpPr>
        <p:spPr/>
        <p:txBody>
          <a:bodyPr>
            <a:normAutofit lnSpcReduction="10000"/>
          </a:bodyPr>
          <a:lstStyle/>
          <a:p>
            <a:r>
              <a:rPr lang="ru-RU" sz="1600" dirty="0" smtClean="0"/>
              <a:t>Был ещё не готов, но нужно отправить отчёт о работе.</a:t>
            </a:r>
          </a:p>
          <a:p>
            <a:r>
              <a:rPr lang="ru-RU" sz="1600" dirty="0" smtClean="0"/>
              <a:t>ПРОЩАНИЕ:</a:t>
            </a:r>
          </a:p>
          <a:p>
            <a:r>
              <a:rPr lang="ru-RU" sz="1600" dirty="0" smtClean="0"/>
              <a:t>-Не обижайся, что твою ригу сжёг..</a:t>
            </a:r>
          </a:p>
          <a:p>
            <a:r>
              <a:rPr lang="ru-RU" sz="1600" dirty="0" smtClean="0"/>
              <a:t>-.. теперь рига всё одно не моя..</a:t>
            </a:r>
          </a:p>
          <a:p>
            <a:r>
              <a:rPr lang="ru-RU" sz="1600" dirty="0" smtClean="0"/>
              <a:t>-Прощай, Егор, жили мы люто, а кончаемся по совести.</a:t>
            </a:r>
          </a:p>
          <a:p>
            <a:r>
              <a:rPr lang="ru-RU" sz="1600" dirty="0" smtClean="0"/>
              <a:t>«После целования люди поклонились в землю – каждый всем, и встали на ноги, свободные и пустые сердцем.» </a:t>
            </a:r>
          </a:p>
          <a:p>
            <a:r>
              <a:rPr lang="ru-RU" sz="1600" dirty="0" smtClean="0"/>
              <a:t>Когда плот был готов, « по слову активиста кулаки согнулись и стали двигать плот в упор на речную долину.»</a:t>
            </a:r>
          </a:p>
          <a:p>
            <a:r>
              <a:rPr lang="ru-RU" sz="1600" dirty="0" smtClean="0"/>
              <a:t>Жачев наблюдал, « .. как  систематически уплывал плот по снежной текущей реке, как вечерний ветер шевелил тёмную мёртвую воду…Ведь слой грустных уродов не нужен социализму..»</a:t>
            </a:r>
            <a:endParaRPr lang="ru-RU" sz="1600" dirty="0"/>
          </a:p>
        </p:txBody>
      </p:sp>
      <p:sp>
        <p:nvSpPr>
          <p:cNvPr id="4" name="Содержимое 3"/>
          <p:cNvSpPr>
            <a:spLocks noGrp="1"/>
          </p:cNvSpPr>
          <p:nvPr>
            <p:ph sz="half" idx="2"/>
          </p:nvPr>
        </p:nvSpPr>
        <p:spPr>
          <a:xfrm>
            <a:off x="4648200" y="1643050"/>
            <a:ext cx="4059936" cy="4452950"/>
          </a:xfrm>
        </p:spPr>
        <p:txBody>
          <a:bodyPr>
            <a:normAutofit lnSpcReduction="10000"/>
          </a:bodyPr>
          <a:lstStyle/>
          <a:p>
            <a:r>
              <a:rPr lang="ru-RU" sz="1400" dirty="0" smtClean="0"/>
              <a:t>Кулачество глядело с плота…хотели навсегда заметить свою родину..»</a:t>
            </a:r>
          </a:p>
          <a:p>
            <a:r>
              <a:rPr lang="ru-RU" sz="1400" dirty="0" smtClean="0"/>
              <a:t>- Эй, паразиты, прощай!</a:t>
            </a:r>
          </a:p>
          <a:p>
            <a:r>
              <a:rPr lang="ru-RU" sz="1400" dirty="0" smtClean="0"/>
              <a:t>- </a:t>
            </a:r>
            <a:r>
              <a:rPr lang="ru-RU" sz="1400" dirty="0" err="1" smtClean="0"/>
              <a:t>Про-щай-ай!-отозвались</a:t>
            </a:r>
            <a:r>
              <a:rPr lang="ru-RU" sz="1400" dirty="0" smtClean="0"/>
              <a:t> уплывающие в море кулаки.</a:t>
            </a:r>
          </a:p>
          <a:p>
            <a:r>
              <a:rPr lang="ru-RU" sz="1400" dirty="0" smtClean="0"/>
              <a:t>Всеобщее ликование оставшихся. Даже обобществлённые лошади пришли поодиночке на </a:t>
            </a:r>
            <a:r>
              <a:rPr lang="ru-RU" sz="1400" dirty="0" err="1" smtClean="0"/>
              <a:t>Оргдвор</a:t>
            </a:r>
            <a:r>
              <a:rPr lang="ru-RU" sz="1400" dirty="0" smtClean="0"/>
              <a:t>.</a:t>
            </a:r>
          </a:p>
          <a:p>
            <a:r>
              <a:rPr lang="ru-RU" sz="1400" dirty="0" smtClean="0"/>
              <a:t>Дикий танец.</a:t>
            </a:r>
            <a:endParaRPr lang="ru-RU" sz="1400" dirty="0"/>
          </a:p>
        </p:txBody>
      </p:sp>
      <p:pic>
        <p:nvPicPr>
          <p:cNvPr id="3075" name="Picture 3"/>
          <p:cNvPicPr>
            <a:picLocks noChangeAspect="1" noChangeArrowheads="1"/>
          </p:cNvPicPr>
          <p:nvPr/>
        </p:nvPicPr>
        <p:blipFill>
          <a:blip r:embed="rId2"/>
          <a:srcRect/>
          <a:stretch>
            <a:fillRect/>
          </a:stretch>
        </p:blipFill>
        <p:spPr bwMode="auto">
          <a:xfrm>
            <a:off x="4929190" y="3429000"/>
            <a:ext cx="3929090" cy="2786082"/>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МЕДВЕДЬ. </a:t>
            </a:r>
            <a:r>
              <a:rPr lang="ru-RU" dirty="0" smtClean="0">
                <a:ln w="3200">
                  <a:solidFill>
                    <a:schemeClr val="tx2">
                      <a:lumMod val="25000"/>
                      <a:alpha val="25000"/>
                    </a:schemeClr>
                  </a:solidFill>
                  <a:prstDash val="solid"/>
                  <a:round/>
                </a:ln>
                <a:solidFill>
                  <a:schemeClr val="tx2">
                    <a:lumMod val="75000"/>
                  </a:schemeClr>
                </a:solidFill>
              </a:rPr>
              <a:t>«</a:t>
            </a:r>
            <a:r>
              <a:rPr lang="ru-RU" sz="2700" dirty="0" smtClean="0">
                <a:ln w="3200">
                  <a:solidFill>
                    <a:schemeClr val="tx2">
                      <a:lumMod val="25000"/>
                      <a:alpha val="25000"/>
                    </a:schemeClr>
                  </a:solidFill>
                  <a:prstDash val="solid"/>
                  <a:round/>
                </a:ln>
                <a:solidFill>
                  <a:schemeClr val="tx2">
                    <a:lumMod val="75000"/>
                  </a:schemeClr>
                </a:solidFill>
              </a:rPr>
              <a:t>Платонова  за  сцену  с медведем-молотобойцем в"Котловане" следовало бы признать первым серьезным сюрреалистом.» Иосиф Бродский</a:t>
            </a:r>
            <a:endParaRPr lang="ru-RU" sz="2700" dirty="0">
              <a:ln w="3200">
                <a:solidFill>
                  <a:schemeClr val="tx2">
                    <a:lumMod val="25000"/>
                    <a:alpha val="25000"/>
                  </a:schemeClr>
                </a:solidFill>
                <a:prstDash val="solid"/>
                <a:round/>
              </a:ln>
              <a:solidFill>
                <a:schemeClr val="tx2">
                  <a:lumMod val="75000"/>
                </a:schemeClr>
              </a:solidFill>
            </a:endParaRPr>
          </a:p>
        </p:txBody>
      </p:sp>
      <p:sp>
        <p:nvSpPr>
          <p:cNvPr id="3" name="Содержимое 2"/>
          <p:cNvSpPr>
            <a:spLocks noGrp="1"/>
          </p:cNvSpPr>
          <p:nvPr>
            <p:ph sz="half" idx="1"/>
          </p:nvPr>
        </p:nvSpPr>
        <p:spPr/>
        <p:txBody>
          <a:bodyPr>
            <a:normAutofit/>
          </a:bodyPr>
          <a:lstStyle/>
          <a:p>
            <a:r>
              <a:rPr lang="ru-RU" sz="1600" dirty="0" smtClean="0"/>
              <a:t>Работает в кузне.</a:t>
            </a:r>
          </a:p>
          <a:p>
            <a:r>
              <a:rPr lang="ru-RU" sz="1600" dirty="0" smtClean="0"/>
              <a:t>«Настолько усердно  старался, что пахло палёной шерстью…»</a:t>
            </a:r>
          </a:p>
          <a:p>
            <a:r>
              <a:rPr lang="ru-RU" sz="1600" dirty="0" smtClean="0"/>
              <a:t>«Утерев…утомлённо-пролетарское лицо, медведь плюнул в лапу и снова приступил к труду молотобойца.»</a:t>
            </a:r>
          </a:p>
          <a:p>
            <a:r>
              <a:rPr lang="ru-RU" sz="1600" dirty="0" smtClean="0"/>
              <a:t>«…вечером хозяин приедет – жидкость будет!»</a:t>
            </a:r>
          </a:p>
          <a:p>
            <a:r>
              <a:rPr lang="ru-RU" sz="1600" dirty="0" smtClean="0"/>
              <a:t>«..сделал четыре подковы и просил ещё трудиться.»</a:t>
            </a:r>
          </a:p>
          <a:p>
            <a:r>
              <a:rPr lang="ru-RU" sz="1600" dirty="0" smtClean="0"/>
              <a:t>«Он ведь тоже мучается, он, значит наш, правда ведь?» – говорила Настя.</a:t>
            </a:r>
          </a:p>
          <a:p>
            <a:r>
              <a:rPr lang="ru-RU" sz="1600" dirty="0" smtClean="0"/>
              <a:t>-Смотри, Чиклин, он весь седой!</a:t>
            </a:r>
          </a:p>
          <a:p>
            <a:r>
              <a:rPr lang="ru-RU" sz="1600" dirty="0" smtClean="0"/>
              <a:t>- Жил с людьми – вот и поседел от горя.</a:t>
            </a:r>
          </a:p>
          <a:p>
            <a:r>
              <a:rPr lang="ru-RU" sz="1600" dirty="0" smtClean="0"/>
              <a:t>Ревёт на дома, где живёт кулачество.</a:t>
            </a:r>
            <a:endParaRPr lang="ru-RU" sz="1600" dirty="0"/>
          </a:p>
        </p:txBody>
      </p:sp>
      <p:sp>
        <p:nvSpPr>
          <p:cNvPr id="4" name="Содержимое 3"/>
          <p:cNvSpPr>
            <a:spLocks noGrp="1"/>
          </p:cNvSpPr>
          <p:nvPr>
            <p:ph sz="half" idx="2"/>
          </p:nvPr>
        </p:nvSpPr>
        <p:spPr/>
        <p:txBody>
          <a:bodyPr>
            <a:normAutofit/>
          </a:bodyPr>
          <a:lstStyle/>
          <a:p>
            <a:r>
              <a:rPr lang="ru-RU" sz="1600" dirty="0" smtClean="0"/>
              <a:t>Спит спокойно медведь. «Он больше не увидит мучившего его кулачества..»</a:t>
            </a:r>
          </a:p>
          <a:p>
            <a:r>
              <a:rPr lang="ru-RU" sz="1600" dirty="0" smtClean="0"/>
              <a:t>Плачет, оставшись без работы: всё переделали в колхозе. «Как отдохнёт, задумается, так скучать начинает.»</a:t>
            </a:r>
            <a:endParaRPr lang="ru-RU" sz="1600" dirty="0"/>
          </a:p>
        </p:txBody>
      </p:sp>
      <p:pic>
        <p:nvPicPr>
          <p:cNvPr id="5122" name="Picture 2"/>
          <p:cNvPicPr>
            <a:picLocks noChangeAspect="1" noChangeArrowheads="1"/>
          </p:cNvPicPr>
          <p:nvPr/>
        </p:nvPicPr>
        <p:blipFill>
          <a:blip r:embed="rId2"/>
          <a:srcRect/>
          <a:stretch>
            <a:fillRect/>
          </a:stretch>
        </p:blipFill>
        <p:spPr bwMode="auto">
          <a:xfrm>
            <a:off x="4857752" y="3000372"/>
            <a:ext cx="3228090" cy="3500462"/>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2844" y="142852"/>
            <a:ext cx="8786874" cy="60016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ru-RU" sz="1600" dirty="0" smtClean="0"/>
              <a:t>В 1918 году, вновь пошел учиться - в Воронежский политехникум. Но учебу прервала Гражданская война, на которую он ушел в 1919 году. Тогда же Платонов начал писать. Первая его книга - сборник очерков "Электрификация", где утверждалась мысль, что "электрификация есть такая же революция в технике, с таким же значением, как Октябрь 1917 года.»</a:t>
            </a:r>
          </a:p>
          <a:p>
            <a:r>
              <a:rPr lang="ru-RU" sz="1600" dirty="0" smtClean="0"/>
              <a:t> После окончания Гражданской войны Андрей Платонов поступил в Политехнический институт. После его окончания в 1926 году он работает губернским мелиоратором, заведует работами по электрификации сельского хозяйства, но не расстается и с литературной деятельностью. </a:t>
            </a:r>
          </a:p>
          <a:p>
            <a:r>
              <a:rPr lang="ru-RU" sz="1600" dirty="0" smtClean="0"/>
              <a:t> Вторая книга Андрея Платонова, сборник "</a:t>
            </a:r>
            <a:r>
              <a:rPr lang="ru-RU" sz="1600" dirty="0" err="1" smtClean="0"/>
              <a:t>Голубая</a:t>
            </a:r>
            <a:r>
              <a:rPr lang="ru-RU" sz="1600" dirty="0" smtClean="0"/>
              <a:t> глубина", была составлена из его дореволюционных и послереволюционных стихов.</a:t>
            </a:r>
          </a:p>
          <a:p>
            <a:r>
              <a:rPr lang="ru-RU" sz="1600" dirty="0" smtClean="0"/>
              <a:t> Однако талант писателя в полной мере проявился все-таки в прозе. После его переезда в Москву в 1927 году выходит в свет книга, сборник повестей "</a:t>
            </a:r>
            <a:r>
              <a:rPr lang="ru-RU" sz="1600" dirty="0" err="1" smtClean="0"/>
              <a:t>Епифанские</a:t>
            </a:r>
            <a:r>
              <a:rPr lang="ru-RU" sz="1600" dirty="0" smtClean="0"/>
              <a:t> шлюзы", с которой начинается его карьера как профессионального литератора. В ней были собраны произведения, в разное время выходившие в газетах и журналах. </a:t>
            </a:r>
          </a:p>
          <a:p>
            <a:r>
              <a:rPr lang="ru-RU" sz="1600" dirty="0" smtClean="0"/>
              <a:t> Поначалу писательская судьба складывалась удачно: его заметила критика, одобрил Максим Горький. Причем отзывы последнего касаются как раз Платонова-сатирика: "В психике Вашей, - как я воспринимаю ее, - есть сродство с Гоголем. Поэтому попробуйте себя на комедии, а не на драме. Драму оставьте для личного удовольствия". Но писатель не стал полностью следовать этому совету, написав всего несколько сатирических произведений. После сборника "</a:t>
            </a:r>
            <a:r>
              <a:rPr lang="ru-RU" sz="1600" dirty="0" err="1" smtClean="0"/>
              <a:t>Епифанские</a:t>
            </a:r>
            <a:r>
              <a:rPr lang="ru-RU" sz="1600" dirty="0" smtClean="0"/>
              <a:t> шлюзы" одна за другой вышли книги "Сокровенный человек" (1928) и "Происхождение мастера" (1929). Однако фортуна отворачивается от него после того, как рассказ "Усомнившийся Макар" получил резко отрицательную оценку Сталина. Издательства по идеологическим соображениям отклоняют его произведения.</a:t>
            </a:r>
            <a:endParaRPr lang="ru-RU"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                          МУХИ                      </a:t>
            </a:r>
            <a:endParaRPr lang="ru-RU" dirty="0"/>
          </a:p>
        </p:txBody>
      </p:sp>
      <p:sp>
        <p:nvSpPr>
          <p:cNvPr id="3" name="Содержимое 2"/>
          <p:cNvSpPr>
            <a:spLocks noGrp="1"/>
          </p:cNvSpPr>
          <p:nvPr>
            <p:ph sz="half" idx="1"/>
          </p:nvPr>
        </p:nvSpPr>
        <p:spPr>
          <a:xfrm>
            <a:off x="457200" y="1524000"/>
            <a:ext cx="4059936" cy="1404934"/>
          </a:xfrm>
        </p:spPr>
        <p:txBody>
          <a:bodyPr>
            <a:normAutofit/>
          </a:bodyPr>
          <a:lstStyle/>
          <a:p>
            <a:r>
              <a:rPr lang="ru-RU" sz="1600" dirty="0" smtClean="0"/>
              <a:t>-Отчего бывают мухи, когда зима?</a:t>
            </a:r>
          </a:p>
          <a:p>
            <a:r>
              <a:rPr lang="ru-RU" sz="1600" dirty="0" smtClean="0"/>
              <a:t>- От кулаков, дочка. </a:t>
            </a:r>
          </a:p>
          <a:p>
            <a:r>
              <a:rPr lang="ru-RU" sz="1600" dirty="0" smtClean="0"/>
              <a:t>Настя задушила в руке жирную кулацкую муху, подаренную ей медведем…- А ты убей их как класс…</a:t>
            </a:r>
            <a:endParaRPr lang="ru-RU" sz="1600" dirty="0"/>
          </a:p>
        </p:txBody>
      </p:sp>
      <p:pic>
        <p:nvPicPr>
          <p:cNvPr id="18434" name="Picture 2"/>
          <p:cNvPicPr>
            <a:picLocks noGrp="1" noChangeAspect="1" noChangeArrowheads="1"/>
          </p:cNvPicPr>
          <p:nvPr>
            <p:ph sz="half" idx="2"/>
          </p:nvPr>
        </p:nvPicPr>
        <p:blipFill>
          <a:blip r:embed="rId2"/>
          <a:srcRect/>
          <a:stretch>
            <a:fillRect/>
          </a:stretch>
        </p:blipFill>
        <p:spPr bwMode="auto">
          <a:xfrm>
            <a:off x="4071934" y="3214686"/>
            <a:ext cx="4357718" cy="3066118"/>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Ситуации в кулацких домах</a:t>
            </a:r>
            <a:endParaRPr lang="ru-RU" dirty="0"/>
          </a:p>
        </p:txBody>
      </p:sp>
      <p:sp>
        <p:nvSpPr>
          <p:cNvPr id="3" name="Содержимое 2"/>
          <p:cNvSpPr>
            <a:spLocks noGrp="1"/>
          </p:cNvSpPr>
          <p:nvPr>
            <p:ph sz="half" idx="1"/>
          </p:nvPr>
        </p:nvSpPr>
        <p:spPr/>
        <p:txBody>
          <a:bodyPr>
            <a:normAutofit fontScale="92500" lnSpcReduction="20000"/>
          </a:bodyPr>
          <a:lstStyle/>
          <a:p>
            <a:r>
              <a:rPr lang="ru-RU" sz="1600" dirty="0" smtClean="0"/>
              <a:t>Первый: В сарае мухи на овечьих трупах.</a:t>
            </a:r>
          </a:p>
          <a:p>
            <a:r>
              <a:rPr lang="ru-RU" sz="1600" dirty="0" smtClean="0"/>
              <a:t>В избе –мальчишка на горшке и баба:</a:t>
            </a:r>
          </a:p>
          <a:p>
            <a:r>
              <a:rPr lang="ru-RU" sz="1600" dirty="0" err="1" smtClean="0"/>
              <a:t>_Мужик</a:t>
            </a:r>
            <a:r>
              <a:rPr lang="ru-RU" sz="1600" dirty="0" smtClean="0"/>
              <a:t>, а </a:t>
            </a:r>
            <a:r>
              <a:rPr lang="ru-RU" sz="1600" dirty="0" err="1" smtClean="0"/>
              <a:t>мужик!...Пришли</a:t>
            </a:r>
            <a:r>
              <a:rPr lang="ru-RU" sz="1600" dirty="0" smtClean="0"/>
              <a:t>…иди встречай..Головушка моя горькая! Молотобоец попробовал мальчишку за ухо, тот вскочил с горшка, а медведь, не зная, что  это такое, сам сел для пробы на </a:t>
            </a:r>
            <a:r>
              <a:rPr lang="ru-RU" sz="1600" dirty="0" err="1" smtClean="0"/>
              <a:t>низую</a:t>
            </a:r>
            <a:r>
              <a:rPr lang="ru-RU" sz="1600" dirty="0" smtClean="0"/>
              <a:t> посуду…мальчик: «Дядь, отдай </a:t>
            </a:r>
            <a:r>
              <a:rPr lang="ru-RU" sz="1600" dirty="0" err="1" smtClean="0"/>
              <a:t>какашку</a:t>
            </a:r>
            <a:r>
              <a:rPr lang="ru-RU" sz="1600" dirty="0" smtClean="0"/>
              <a:t>!»</a:t>
            </a:r>
          </a:p>
          <a:p>
            <a:r>
              <a:rPr lang="ru-RU" sz="1600" dirty="0" smtClean="0"/>
              <a:t>Второй: мужик  рассудительный, не женился, «..расходуя всю свою плоть в скоплении имущества..» Его выбросил Чиклин в снег. «Глядите, нынче меня нету, а завтра вас не будет. Так и выйдет, что в социализм придёт один ваш главный человек!»</a:t>
            </a:r>
          </a:p>
          <a:p>
            <a:r>
              <a:rPr lang="ru-RU" sz="1600" dirty="0" smtClean="0"/>
              <a:t>Третий двор: этот </a:t>
            </a:r>
            <a:r>
              <a:rPr lang="ru-RU" sz="1600" dirty="0" err="1" smtClean="0"/>
              <a:t>мужичишка</a:t>
            </a:r>
            <a:r>
              <a:rPr lang="ru-RU" sz="1600" dirty="0" smtClean="0"/>
              <a:t> заставлял медведя работать вместо ветра и бил его, если тот уставал и останавливался. Своей беременной жене своими руками совершал выкидыш. Любил одного сына, отдал в городские коммунисты.</a:t>
            </a:r>
            <a:endParaRPr lang="ru-RU" sz="1600" dirty="0"/>
          </a:p>
        </p:txBody>
      </p:sp>
      <p:sp>
        <p:nvSpPr>
          <p:cNvPr id="4" name="Содержимое 3"/>
          <p:cNvSpPr>
            <a:spLocks noGrp="1"/>
          </p:cNvSpPr>
          <p:nvPr>
            <p:ph sz="half" idx="2"/>
          </p:nvPr>
        </p:nvSpPr>
        <p:spPr/>
        <p:txBody>
          <a:bodyPr>
            <a:normAutofit fontScale="92500" lnSpcReduction="20000"/>
          </a:bodyPr>
          <a:lstStyle/>
          <a:p>
            <a:r>
              <a:rPr lang="ru-RU" sz="1600" dirty="0" smtClean="0"/>
              <a:t>«Прочь с колхоза и не сметь более жить на земле!»</a:t>
            </a:r>
          </a:p>
          <a:p>
            <a:r>
              <a:rPr lang="ru-RU" sz="1600" dirty="0" smtClean="0"/>
              <a:t>Дальше освободили ещё 6 изб.</a:t>
            </a:r>
            <a:endParaRPr lang="ru-RU" sz="1600" dirty="0"/>
          </a:p>
        </p:txBody>
      </p:sp>
      <p:pic>
        <p:nvPicPr>
          <p:cNvPr id="10243" name="Picture 3"/>
          <p:cNvPicPr>
            <a:picLocks noChangeAspect="1" noChangeArrowheads="1"/>
          </p:cNvPicPr>
          <p:nvPr/>
        </p:nvPicPr>
        <p:blipFill>
          <a:blip r:embed="rId2"/>
          <a:srcRect t="35489" b="6361"/>
          <a:stretch>
            <a:fillRect/>
          </a:stretch>
        </p:blipFill>
        <p:spPr bwMode="auto">
          <a:xfrm>
            <a:off x="4929190" y="2428868"/>
            <a:ext cx="3857652" cy="35719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Деревенская молодёжь</a:t>
            </a:r>
            <a:endParaRPr lang="ru-RU" dirty="0"/>
          </a:p>
        </p:txBody>
      </p:sp>
      <p:sp>
        <p:nvSpPr>
          <p:cNvPr id="3" name="Содержимое 2"/>
          <p:cNvSpPr>
            <a:spLocks noGrp="1"/>
          </p:cNvSpPr>
          <p:nvPr>
            <p:ph sz="half" idx="1"/>
          </p:nvPr>
        </p:nvSpPr>
        <p:spPr/>
        <p:txBody>
          <a:bodyPr>
            <a:normAutofit/>
          </a:bodyPr>
          <a:lstStyle/>
          <a:p>
            <a:r>
              <a:rPr lang="ru-RU" sz="1600" dirty="0" smtClean="0"/>
              <a:t>Равнодушны к тревогам отцов. Им неинтересно их мученье.</a:t>
            </a:r>
          </a:p>
          <a:p>
            <a:r>
              <a:rPr lang="ru-RU" sz="1600" dirty="0" smtClean="0"/>
              <a:t>Домашнюю нужду переносят без внимания.</a:t>
            </a:r>
          </a:p>
          <a:p>
            <a:r>
              <a:rPr lang="ru-RU" sz="1600" dirty="0" smtClean="0"/>
              <a:t>«..с утра шли в избу-читальню и там оставались не евши весь день, учась письму и чтению…»</a:t>
            </a:r>
          </a:p>
          <a:p>
            <a:r>
              <a:rPr lang="ru-RU" sz="1600" dirty="0" smtClean="0"/>
              <a:t> </a:t>
            </a:r>
          </a:p>
          <a:p>
            <a:r>
              <a:rPr lang="ru-RU" sz="1600" dirty="0" smtClean="0"/>
              <a:t>                                     </a:t>
            </a:r>
          </a:p>
          <a:p>
            <a:endParaRPr lang="ru-RU" sz="1600" dirty="0" smtClean="0"/>
          </a:p>
          <a:p>
            <a:endParaRPr lang="ru-RU" sz="1600" dirty="0" smtClean="0"/>
          </a:p>
          <a:p>
            <a:endParaRPr lang="ru-RU" sz="1600" dirty="0" smtClean="0"/>
          </a:p>
          <a:p>
            <a:endParaRPr lang="ru-RU" sz="1600" dirty="0" smtClean="0"/>
          </a:p>
          <a:p>
            <a:endParaRPr lang="ru-RU" sz="1600" dirty="0" smtClean="0"/>
          </a:p>
          <a:p>
            <a:r>
              <a:rPr lang="ru-RU" sz="1600" dirty="0" smtClean="0"/>
              <a:t>                                    Два поколения..</a:t>
            </a:r>
            <a:endParaRPr lang="ru-RU" sz="1600" dirty="0"/>
          </a:p>
        </p:txBody>
      </p:sp>
      <p:pic>
        <p:nvPicPr>
          <p:cNvPr id="12290" name="Picture 2"/>
          <p:cNvPicPr>
            <a:picLocks noGrp="1" noChangeAspect="1" noChangeArrowheads="1"/>
          </p:cNvPicPr>
          <p:nvPr>
            <p:ph sz="half" idx="2"/>
          </p:nvPr>
        </p:nvPicPr>
        <p:blipFill>
          <a:blip r:embed="rId2"/>
          <a:srcRect l="10061" r="12739" b="3315"/>
          <a:stretch>
            <a:fillRect/>
          </a:stretch>
        </p:blipFill>
        <p:spPr bwMode="auto">
          <a:xfrm>
            <a:off x="4286248" y="1285860"/>
            <a:ext cx="4357718" cy="4429156"/>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14282" y="214290"/>
            <a:ext cx="8358246" cy="6286544"/>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85720" y="214290"/>
            <a:ext cx="3076575" cy="4762500"/>
          </a:xfrm>
          <a:prstGeom prst="rect">
            <a:avLst/>
          </a:prstGeom>
          <a:noFill/>
          <a:ln w="9525">
            <a:noFill/>
            <a:miter lim="800000"/>
            <a:headEnd/>
            <a:tailEnd/>
          </a:ln>
          <a:effectLst/>
        </p:spPr>
      </p:pic>
      <p:pic>
        <p:nvPicPr>
          <p:cNvPr id="9220" name="Picture 4"/>
          <p:cNvPicPr>
            <a:picLocks noChangeAspect="1" noChangeArrowheads="1"/>
          </p:cNvPicPr>
          <p:nvPr/>
        </p:nvPicPr>
        <p:blipFill>
          <a:blip r:embed="rId3"/>
          <a:srcRect/>
          <a:stretch>
            <a:fillRect/>
          </a:stretch>
        </p:blipFill>
        <p:spPr bwMode="auto">
          <a:xfrm>
            <a:off x="3786182" y="357166"/>
            <a:ext cx="4429156" cy="5572164"/>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85720" y="142852"/>
            <a:ext cx="8286808" cy="6286544"/>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tretch>
            <a:fillRect/>
          </a:stretch>
        </p:blipFill>
        <p:spPr bwMode="auto">
          <a:xfrm>
            <a:off x="0" y="0"/>
            <a:ext cx="8143900" cy="6107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0" y="0"/>
            <a:ext cx="7858148" cy="5893611"/>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821489" y="428604"/>
            <a:ext cx="7501022" cy="6001643"/>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ru-RU" sz="1600" b="1" cap="none" spc="0" dirty="0" smtClean="0">
                <a:ln w="50800"/>
                <a:solidFill>
                  <a:srgbClr val="FF0000"/>
                </a:solidFill>
                <a:effectLst/>
              </a:rPr>
              <a:t>Грустная история жизни писателя, грустные и все его произведения. Они не для</a:t>
            </a:r>
          </a:p>
          <a:p>
            <a:pPr algn="ctr"/>
            <a:r>
              <a:rPr lang="ru-RU" sz="1600" b="1" cap="none" spc="0" dirty="0" smtClean="0">
                <a:ln w="50800"/>
                <a:solidFill>
                  <a:srgbClr val="FF0000"/>
                </a:solidFill>
                <a:effectLst/>
              </a:rPr>
              <a:t> развлечения, а для серьёзного и вдумчивого читателя.</a:t>
            </a:r>
          </a:p>
          <a:p>
            <a:pPr algn="ctr"/>
            <a:r>
              <a:rPr lang="ru-RU" sz="1600" b="1" dirty="0" smtClean="0">
                <a:ln w="50800"/>
                <a:solidFill>
                  <a:srgbClr val="FF0000"/>
                </a:solidFill>
              </a:rPr>
              <a:t>20-е годы 20-го века отличались стилистическим богатством языка(М.М.Зощенко,</a:t>
            </a:r>
          </a:p>
          <a:p>
            <a:pPr algn="ctr"/>
            <a:r>
              <a:rPr lang="ru-RU" sz="1600" b="1" dirty="0" smtClean="0">
                <a:ln w="50800"/>
                <a:solidFill>
                  <a:srgbClr val="FF0000"/>
                </a:solidFill>
              </a:rPr>
              <a:t> М. Булгаков)</a:t>
            </a:r>
            <a:r>
              <a:rPr lang="ru-RU" sz="1600" b="1" cap="none" spc="0" dirty="0" smtClean="0">
                <a:ln w="50800"/>
                <a:solidFill>
                  <a:srgbClr val="FF0000"/>
                </a:solidFill>
                <a:effectLst/>
              </a:rPr>
              <a:t> . Но даже на этом фоне язык Платонова несравним ни с чем:</a:t>
            </a:r>
            <a:endParaRPr lang="ru-RU" sz="1600" b="1" dirty="0" smtClean="0">
              <a:ln w="50800"/>
              <a:solidFill>
                <a:srgbClr val="FF0000"/>
              </a:solidFill>
            </a:endParaRPr>
          </a:p>
          <a:p>
            <a:pPr algn="ctr"/>
            <a:r>
              <a:rPr lang="ru-RU" sz="1600" b="1" cap="none" spc="0" dirty="0" smtClean="0">
                <a:ln w="50800"/>
                <a:solidFill>
                  <a:schemeClr val="bg1">
                    <a:shade val="50000"/>
                  </a:schemeClr>
                </a:solidFill>
                <a:effectLst/>
              </a:rPr>
              <a:t>-но пищевой берёг свои силы от служебного износа для личной жизни и не вступал</a:t>
            </a:r>
          </a:p>
          <a:p>
            <a:pPr algn="ctr"/>
            <a:r>
              <a:rPr lang="ru-RU" sz="1600" b="1" cap="none" spc="0" dirty="0" smtClean="0">
                <a:ln w="50800"/>
                <a:solidFill>
                  <a:schemeClr val="bg1">
                    <a:shade val="50000"/>
                  </a:schemeClr>
                </a:solidFill>
                <a:effectLst/>
              </a:rPr>
              <a:t> в разногласия.</a:t>
            </a:r>
          </a:p>
          <a:p>
            <a:pPr algn="ctr"/>
            <a:r>
              <a:rPr lang="ru-RU" sz="1600" b="1" dirty="0" smtClean="0">
                <a:ln w="50800"/>
                <a:solidFill>
                  <a:schemeClr val="bg1">
                    <a:shade val="50000"/>
                  </a:schemeClr>
                </a:solidFill>
              </a:rPr>
              <a:t>-…спал, наевшись ужином..</a:t>
            </a:r>
          </a:p>
          <a:p>
            <a:pPr algn="ctr">
              <a:buFontTx/>
              <a:buChar char="-"/>
            </a:pPr>
            <a:r>
              <a:rPr lang="ru-RU" sz="1600" b="1" cap="none" spc="0" dirty="0" smtClean="0">
                <a:ln w="50800"/>
                <a:solidFill>
                  <a:schemeClr val="bg1">
                    <a:shade val="50000"/>
                  </a:schemeClr>
                </a:solidFill>
                <a:effectLst/>
              </a:rPr>
              <a:t>…подул ветер, чтобы люди не задохнулись</a:t>
            </a:r>
          </a:p>
          <a:p>
            <a:pPr algn="ctr">
              <a:buFontTx/>
              <a:buChar char="-"/>
            </a:pPr>
            <a:r>
              <a:rPr lang="ru-RU" sz="1600" b="1" dirty="0" smtClean="0">
                <a:ln w="50800"/>
                <a:solidFill>
                  <a:schemeClr val="bg1">
                    <a:shade val="50000"/>
                  </a:schemeClr>
                </a:solidFill>
              </a:rPr>
              <a:t>-Вы боитесь быть в хвосте: он - конечность, и сели на шею!</a:t>
            </a:r>
          </a:p>
          <a:p>
            <a:pPr algn="ctr">
              <a:buFontTx/>
              <a:buChar char="-"/>
            </a:pPr>
            <a:r>
              <a:rPr lang="ru-RU" sz="1600" b="1" cap="none" spc="0" dirty="0" smtClean="0">
                <a:ln w="50800"/>
                <a:solidFill>
                  <a:schemeClr val="bg1">
                    <a:shade val="50000"/>
                  </a:schemeClr>
                </a:solidFill>
                <a:effectLst/>
              </a:rPr>
              <a:t>-..вы бы почитали своего ребёнка – вам лучше будет.</a:t>
            </a:r>
          </a:p>
          <a:p>
            <a:pPr algn="ctr">
              <a:buFontTx/>
              <a:buChar char="-"/>
            </a:pPr>
            <a:r>
              <a:rPr lang="ru-RU" sz="1600" b="1" dirty="0" smtClean="0">
                <a:ln w="50800"/>
                <a:solidFill>
                  <a:schemeClr val="bg1">
                    <a:shade val="50000"/>
                  </a:schemeClr>
                </a:solidFill>
              </a:rPr>
              <a:t>- А вы чтите своего ребёнка – когда вы умрёте, то он будет.</a:t>
            </a:r>
            <a:endParaRPr lang="ru-RU" sz="1600" b="1" cap="none" spc="0" dirty="0" smtClean="0">
              <a:ln w="50800"/>
              <a:solidFill>
                <a:schemeClr val="bg1">
                  <a:shade val="50000"/>
                </a:schemeClr>
              </a:solidFill>
              <a:effectLst/>
            </a:endParaRPr>
          </a:p>
          <a:p>
            <a:pPr algn="ctr">
              <a:buFontTx/>
              <a:buChar char="-"/>
            </a:pPr>
            <a:r>
              <a:rPr lang="ru-RU" sz="1600" b="1" dirty="0" smtClean="0">
                <a:ln w="50800"/>
                <a:solidFill>
                  <a:schemeClr val="bg1">
                    <a:shade val="50000"/>
                  </a:schemeClr>
                </a:solidFill>
              </a:rPr>
              <a:t>- семья ждала, пока он уйдёт, и держала своё зло в запасе.</a:t>
            </a:r>
          </a:p>
          <a:p>
            <a:pPr algn="ctr">
              <a:buFontTx/>
              <a:buChar char="-"/>
            </a:pPr>
            <a:r>
              <a:rPr lang="ru-RU" sz="1600" b="1" cap="none" spc="0" dirty="0" smtClean="0">
                <a:ln w="50800"/>
                <a:solidFill>
                  <a:schemeClr val="bg1">
                    <a:shade val="50000"/>
                  </a:schemeClr>
                </a:solidFill>
                <a:effectLst/>
              </a:rPr>
              <a:t>-Зубов у инвалида не было никаких, он их сработал начисто на пищу..</a:t>
            </a:r>
          </a:p>
          <a:p>
            <a:pPr algn="ctr">
              <a:buFontTx/>
              <a:buChar char="-"/>
            </a:pPr>
            <a:r>
              <a:rPr lang="ru-RU" sz="1600" b="1" dirty="0" smtClean="0">
                <a:ln w="50800"/>
                <a:solidFill>
                  <a:schemeClr val="bg1">
                    <a:shade val="50000"/>
                  </a:schemeClr>
                </a:solidFill>
              </a:rPr>
              <a:t>-…каждый существовал без всякого излишка жизни, и во время сна оставалось живым только сердце, берегущее человека.</a:t>
            </a:r>
          </a:p>
          <a:p>
            <a:pPr algn="ctr">
              <a:buFontTx/>
              <a:buChar char="-"/>
            </a:pPr>
            <a:r>
              <a:rPr lang="ru-RU" sz="1600" b="1" cap="none" spc="0" dirty="0" smtClean="0">
                <a:ln w="50800"/>
                <a:solidFill>
                  <a:schemeClr val="bg1">
                    <a:shade val="50000"/>
                  </a:schemeClr>
                </a:solidFill>
                <a:effectLst/>
              </a:rPr>
              <a:t>- Музыка перестала, и жизнь </a:t>
            </a:r>
            <a:r>
              <a:rPr lang="ru-RU" sz="1600" b="1" cap="none" spc="0" dirty="0" err="1" smtClean="0">
                <a:ln w="50800"/>
                <a:solidFill>
                  <a:schemeClr val="bg1">
                    <a:shade val="50000"/>
                  </a:schemeClr>
                </a:solidFill>
                <a:effectLst/>
              </a:rPr>
              <a:t>осела</a:t>
            </a:r>
            <a:r>
              <a:rPr lang="ru-RU" sz="1600" b="1" cap="none" spc="0" dirty="0" smtClean="0">
                <a:ln w="50800"/>
                <a:solidFill>
                  <a:schemeClr val="bg1">
                    <a:shade val="50000"/>
                  </a:schemeClr>
                </a:solidFill>
                <a:effectLst/>
              </a:rPr>
              <a:t> во всех прежней тяжестью.</a:t>
            </a:r>
          </a:p>
          <a:p>
            <a:pPr algn="ctr">
              <a:buFontTx/>
              <a:buChar char="-"/>
            </a:pPr>
            <a:r>
              <a:rPr lang="ru-RU" sz="1600" b="1" dirty="0" smtClean="0">
                <a:ln w="50800"/>
                <a:solidFill>
                  <a:schemeClr val="bg1">
                    <a:shade val="50000"/>
                  </a:schemeClr>
                </a:solidFill>
              </a:rPr>
              <a:t>-На выкошенном пустыре пахло умершей травой…</a:t>
            </a:r>
          </a:p>
          <a:p>
            <a:pPr algn="ctr">
              <a:buFontTx/>
              <a:buChar char="-"/>
            </a:pPr>
            <a:r>
              <a:rPr lang="ru-RU" sz="1600" b="1" cap="none" spc="0" dirty="0" smtClean="0">
                <a:ln w="50800"/>
                <a:solidFill>
                  <a:schemeClr val="bg1">
                    <a:shade val="50000"/>
                  </a:schemeClr>
                </a:solidFill>
                <a:effectLst/>
              </a:rPr>
              <a:t>-Пора пошабашить! А то вы уморитесь, умрёте, и кто тогда будет людьми?</a:t>
            </a:r>
          </a:p>
          <a:p>
            <a:pPr algn="ctr">
              <a:buFontTx/>
              <a:buChar char="-"/>
            </a:pPr>
            <a:r>
              <a:rPr lang="ru-RU" sz="1600" b="1" dirty="0" smtClean="0">
                <a:ln w="50800"/>
                <a:solidFill>
                  <a:schemeClr val="bg1">
                    <a:shade val="50000"/>
                  </a:schemeClr>
                </a:solidFill>
              </a:rPr>
              <a:t>- Некуда жить, </a:t>
            </a:r>
            <a:r>
              <a:rPr lang="ru-RU" sz="1600" b="1" smtClean="0">
                <a:ln w="50800"/>
                <a:solidFill>
                  <a:schemeClr val="bg1">
                    <a:shade val="50000"/>
                  </a:schemeClr>
                </a:solidFill>
              </a:rPr>
              <a:t>вот и думаешь </a:t>
            </a:r>
            <a:r>
              <a:rPr lang="ru-RU" sz="1600" b="1" dirty="0" smtClean="0">
                <a:ln w="50800"/>
                <a:solidFill>
                  <a:schemeClr val="bg1">
                    <a:shade val="50000"/>
                  </a:schemeClr>
                </a:solidFill>
              </a:rPr>
              <a:t>в голову.</a:t>
            </a:r>
            <a:endParaRPr lang="ru-RU" sz="1600" b="1" cap="none" spc="0" dirty="0">
              <a:ln w="50800"/>
              <a:solidFill>
                <a:schemeClr val="bg1">
                  <a:shade val="50000"/>
                </a:schemeClr>
              </a:solidFill>
              <a:effectLs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7158" y="785794"/>
            <a:ext cx="8572560" cy="3970318"/>
          </a:xfrm>
          <a:prstGeom prst="rect">
            <a:avLst/>
          </a:prstGeom>
        </p:spPr>
        <p:txBody>
          <a:bodyPr wrap="square">
            <a:spAutoFit/>
          </a:bodyPr>
          <a:lstStyle/>
          <a:p>
            <a:r>
              <a:rPr lang="ru-RU" dirty="0" smtClean="0"/>
              <a:t>У сыновей Ноя было много детей, и от них опять произошло много людей на земле. Но вскоре обнаружилось, что люди после потопа были не лучше, чем до потопа. Тогда на всей земле был один язык и одно наречие.</a:t>
            </a:r>
          </a:p>
          <a:p>
            <a:r>
              <a:rPr lang="ru-RU" dirty="0" smtClean="0"/>
              <a:t>Однажды люди собрались вместе и сказали друг другу: «Построим себе город и башню, высотою до небес, и сделаем себе имя, прежде нежели рассеемся по лицу всей земли». Возгордившись и желая прославить себя, люди ревностно занялись постройкой. Но Господу не угодно было это. Он посмотрел на город и башню, которые они строили, и сказал: «Вот, один народ и один у всех язык… и не отстанут они от того, что задумали делать. Сойдем же и смешаем там язык их так, чтобы один не понимал речи другого». (Помните, Бог также некогда сказал во множественном числе: «Сотворим человека…»)</a:t>
            </a:r>
          </a:p>
          <a:p>
            <a:r>
              <a:rPr lang="ru-RU" dirty="0" smtClean="0"/>
              <a:t>Господь смешал язык людей, так что они не понимали друг друга и не могли продолжать строительства башни. Поэтому то место стало называться «Вавилон», то есть «смешение». Затем Бог рассеял людей оттуда по всей земле.</a:t>
            </a:r>
            <a:endParaRPr lang="ru-RU" dirty="0"/>
          </a:p>
        </p:txBody>
      </p:sp>
      <p:sp>
        <p:nvSpPr>
          <p:cNvPr id="3" name="Заголовок 2"/>
          <p:cNvSpPr>
            <a:spLocks noGrp="1"/>
          </p:cNvSpPr>
          <p:nvPr>
            <p:ph type="title"/>
          </p:nvPr>
        </p:nvSpPr>
        <p:spPr>
          <a:xfrm>
            <a:off x="457200" y="152400"/>
            <a:ext cx="8229600" cy="633394"/>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ru-RU" dirty="0" smtClean="0"/>
              <a:t> </a:t>
            </a:r>
            <a:r>
              <a:rPr lang="ru-RU" sz="2700" dirty="0" smtClean="0">
                <a:ln w="3200">
                  <a:solidFill>
                    <a:schemeClr val="bg2">
                      <a:lumMod val="75000"/>
                      <a:alpha val="25000"/>
                    </a:schemeClr>
                  </a:solidFill>
                  <a:prstDash val="solid"/>
                  <a:round/>
                </a:ln>
                <a:solidFill>
                  <a:schemeClr val="tx2">
                    <a:lumMod val="50000"/>
                  </a:schemeClr>
                </a:solidFill>
              </a:rPr>
              <a:t>Книга Бытие 11:1-9.  Притча  о  Вавилонской башне</a:t>
            </a:r>
            <a:endParaRPr lang="ru-RU" sz="2700" dirty="0">
              <a:ln w="3200">
                <a:solidFill>
                  <a:schemeClr val="bg2">
                    <a:lumMod val="75000"/>
                    <a:alpha val="25000"/>
                  </a:schemeClr>
                </a:solidFill>
                <a:prstDash val="solid"/>
                <a:round/>
              </a:ln>
              <a:solidFill>
                <a:schemeClr val="tx2">
                  <a:lumMod val="50000"/>
                </a:schemeClr>
              </a:solidFill>
            </a:endParaRPr>
          </a:p>
        </p:txBody>
      </p:sp>
      <p:pic>
        <p:nvPicPr>
          <p:cNvPr id="1026" name="Picture 2"/>
          <p:cNvPicPr>
            <a:picLocks noChangeAspect="1" noChangeArrowheads="1"/>
          </p:cNvPicPr>
          <p:nvPr/>
        </p:nvPicPr>
        <p:blipFill>
          <a:blip r:embed="rId2" cstate="print"/>
          <a:srcRect/>
          <a:stretch>
            <a:fillRect/>
          </a:stretch>
        </p:blipFill>
        <p:spPr bwMode="auto">
          <a:xfrm>
            <a:off x="642910" y="4714884"/>
            <a:ext cx="2928958" cy="2000264"/>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7158" y="335846"/>
            <a:ext cx="8429684" cy="3970318"/>
          </a:xfrm>
          <a:prstGeom prst="rect">
            <a:avLst/>
          </a:prstGeom>
        </p:spPr>
        <p:txBody>
          <a:bodyPr wrap="square">
            <a:spAutoFit/>
          </a:bodyPr>
          <a:lstStyle/>
          <a:p>
            <a:r>
              <a:rPr lang="ru-RU" dirty="0" smtClean="0"/>
              <a:t>Иосиф Сталин впервые обратил внимание на Платонова в 1929 году, прочитав его рассказ «Усомнившийся Макар» в журнале «Октябрь».</a:t>
            </a:r>
          </a:p>
          <a:p>
            <a:r>
              <a:rPr lang="ru-RU" dirty="0" smtClean="0"/>
              <a:t> «Не то тут особые негодяи живут, что даже растения от них дохнут! Ведь это весьма печально: человек живет и рожает близ себя пустыню! Где ж тут наука и техника?»( ирония и гротеск в рассказе)</a:t>
            </a:r>
          </a:p>
          <a:p>
            <a:r>
              <a:rPr lang="ru-RU" dirty="0" smtClean="0"/>
              <a:t> А в 1931 году попала на стол вождя повесть «Впрок», опубликованная в журнале «Красная новь». Сталин оставил на полях весьма красноречивые оценки автора: «</a:t>
            </a:r>
            <a:r>
              <a:rPr lang="ru-RU" dirty="0" err="1" smtClean="0"/>
              <a:t>Дурак</a:t>
            </a:r>
            <a:r>
              <a:rPr lang="ru-RU" dirty="0" smtClean="0"/>
              <a:t>, беззубый остряк, </a:t>
            </a:r>
            <a:r>
              <a:rPr lang="ru-RU" dirty="0" err="1" smtClean="0"/>
              <a:t>болван</a:t>
            </a:r>
            <a:r>
              <a:rPr lang="ru-RU" dirty="0" smtClean="0"/>
              <a:t>, </a:t>
            </a:r>
            <a:r>
              <a:rPr lang="ru-RU" dirty="0" err="1" smtClean="0"/>
              <a:t>мерзавец</a:t>
            </a:r>
            <a:r>
              <a:rPr lang="ru-RU" dirty="0" smtClean="0"/>
              <a:t>; это какой-то не русский, а тарабарский язык», «это рассказ агента наших врагов, написанный с целью развенчания колхозного движения». Этих слов хватило, чтобы Платонова не допускали к печати. В 1929 году был уже готов «</a:t>
            </a:r>
            <a:r>
              <a:rPr lang="ru-RU" dirty="0" err="1" smtClean="0"/>
              <a:t>Чевенгур</a:t>
            </a:r>
            <a:r>
              <a:rPr lang="ru-RU" dirty="0" smtClean="0"/>
              <a:t>», а к 1931-му — «Котлован». Они так и не вышли в свет. Платонов писал и Максиму Горькому, и Сталину, просил возможности дать печататься. Горький лишь философски ответил: «Не горюйте. Все минётся, одна правда останется».</a:t>
            </a:r>
            <a:endParaRPr lang="ru-RU" dirty="0"/>
          </a:p>
        </p:txBody>
      </p:sp>
      <p:pic>
        <p:nvPicPr>
          <p:cNvPr id="3074" name="Picture 2"/>
          <p:cNvPicPr>
            <a:picLocks noChangeAspect="1" noChangeArrowheads="1"/>
          </p:cNvPicPr>
          <p:nvPr/>
        </p:nvPicPr>
        <p:blipFill>
          <a:blip r:embed="rId2"/>
          <a:srcRect/>
          <a:stretch>
            <a:fillRect/>
          </a:stretch>
        </p:blipFill>
        <p:spPr bwMode="auto">
          <a:xfrm>
            <a:off x="1571604" y="4429132"/>
            <a:ext cx="5715000" cy="209550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42910" y="714356"/>
            <a:ext cx="7494359"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ru-RU"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Спасибо за внимание!</a:t>
            </a:r>
            <a:endParaRPr lang="ru-RU"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 name="Прямоугольник 2"/>
          <p:cNvSpPr/>
          <p:nvPr/>
        </p:nvSpPr>
        <p:spPr>
          <a:xfrm>
            <a:off x="2840169" y="4929198"/>
            <a:ext cx="184730" cy="40011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endParaRPr lang="ru-RU" sz="2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7158" y="285728"/>
            <a:ext cx="4071966" cy="6463308"/>
          </a:xfrm>
          <a:prstGeom prst="rect">
            <a:avLst/>
          </a:prstGeom>
        </p:spPr>
        <p:txBody>
          <a:bodyPr wrap="square">
            <a:spAutoFit/>
          </a:bodyPr>
          <a:lstStyle/>
          <a:p>
            <a:r>
              <a:rPr lang="ru-RU" dirty="0" smtClean="0"/>
              <a:t>В годы Великой Отечественной войны Платонов работает военным корреспондентом. Причём писатель не отсиживался в окопах, а был на передовой, участвовал в боях. В 1943 году Платонов как корреспондент «Красной звезды» приехал в оставленный и разрушенный немецкими солдатами Воронеж. Писатель увидел страшную картину города в руинах. Он писал жене, что едва мог сдержать слёзы, потому что город напоминал ему призрак. Позже под впечатлениями от увиденного он написал очерк «Житель родного города». </a:t>
            </a:r>
          </a:p>
          <a:p>
            <a:r>
              <a:rPr lang="ru-RU" dirty="0" smtClean="0"/>
              <a:t>Платонов пытался найти своего отца в Воронеже. Но так его и не встретил. Немцы угнали его на Украину. Встретиться Платонову с отцом удалось только после войны. Платон </a:t>
            </a:r>
            <a:r>
              <a:rPr lang="ru-RU" dirty="0" err="1" smtClean="0"/>
              <a:t>Фирсович</a:t>
            </a:r>
            <a:r>
              <a:rPr lang="ru-RU" dirty="0" smtClean="0"/>
              <a:t> на год пережил своего сына, умер в 1952 году. </a:t>
            </a:r>
            <a:endParaRPr lang="ru-RU" dirty="0"/>
          </a:p>
        </p:txBody>
      </p:sp>
      <p:pic>
        <p:nvPicPr>
          <p:cNvPr id="3074" name="Picture 2"/>
          <p:cNvPicPr>
            <a:picLocks noChangeAspect="1" noChangeArrowheads="1"/>
          </p:cNvPicPr>
          <p:nvPr/>
        </p:nvPicPr>
        <p:blipFill>
          <a:blip r:embed="rId2"/>
          <a:srcRect l="14398" t="5233" r="14921" b="5813"/>
          <a:stretch>
            <a:fillRect/>
          </a:stretch>
        </p:blipFill>
        <p:spPr bwMode="auto">
          <a:xfrm>
            <a:off x="4572000" y="928670"/>
            <a:ext cx="4286280" cy="3643338"/>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5720" y="214290"/>
            <a:ext cx="5214974" cy="5909310"/>
          </a:xfrm>
          <a:prstGeom prst="rect">
            <a:avLst/>
          </a:prstGeom>
        </p:spPr>
        <p:txBody>
          <a:bodyPr wrap="square">
            <a:spAutoFit/>
          </a:bodyPr>
          <a:lstStyle/>
          <a:p>
            <a:r>
              <a:rPr lang="ru-RU" dirty="0" smtClean="0"/>
              <a:t>Почему арестовали 15-летнего сына писателя?</a:t>
            </a:r>
          </a:p>
          <a:p>
            <a:endParaRPr lang="ru-RU" dirty="0" smtClean="0"/>
          </a:p>
          <a:p>
            <a:r>
              <a:rPr lang="ru-RU" dirty="0" smtClean="0"/>
              <a:t>Большая трагедия произошла в семье Платоновых в 1938 году — арестовали 15-летнего Платона, сына писателя. За что именно схватили мальчика на улице, биографы Платонова до сих пор спорят. То ли для того, чтобы приструнить отца, то ли это просто было ошибкой. Есть также версия, что был ложный донос, будто бы Платон участвует в молодёжной </a:t>
            </a:r>
            <a:r>
              <a:rPr lang="ru-RU" dirty="0" err="1" smtClean="0"/>
              <a:t>антисталинской</a:t>
            </a:r>
            <a:r>
              <a:rPr lang="ru-RU" dirty="0" smtClean="0"/>
              <a:t> организации. </a:t>
            </a:r>
          </a:p>
          <a:p>
            <a:r>
              <a:rPr lang="ru-RU" dirty="0" smtClean="0"/>
              <a:t>Два года потребовалось, чтобы вызволить Платона из тюрьмы, в чём поспособствовал Михаил Шолохов — с ним Платонов больше всего сдружился в литературной среде. Сын Платонова вернулся из заключения  больной туберкулёзом и умер у отца на руках в январе 1943 года. И всё же Платон успел подарить своим родителям внука Сашеньку. Ещё у Андрея Платонова в 1944 году родилась дочь Машенька, чему писатель был очень рад.</a:t>
            </a:r>
            <a:endParaRPr lang="ru-RU" dirty="0"/>
          </a:p>
        </p:txBody>
      </p:sp>
      <p:pic>
        <p:nvPicPr>
          <p:cNvPr id="4098" name="Picture 2"/>
          <p:cNvPicPr>
            <a:picLocks noChangeAspect="1" noChangeArrowheads="1"/>
          </p:cNvPicPr>
          <p:nvPr/>
        </p:nvPicPr>
        <p:blipFill>
          <a:blip r:embed="rId2"/>
          <a:srcRect/>
          <a:stretch>
            <a:fillRect/>
          </a:stretch>
        </p:blipFill>
        <p:spPr bwMode="auto">
          <a:xfrm>
            <a:off x="5572132" y="3643314"/>
            <a:ext cx="3143272" cy="2643206"/>
          </a:xfrm>
          <a:prstGeom prst="rect">
            <a:avLst/>
          </a:prstGeom>
          <a:noFill/>
          <a:ln w="9525">
            <a:noFill/>
            <a:miter lim="800000"/>
            <a:headEnd/>
            <a:tailEnd/>
          </a:ln>
          <a:effectLst/>
        </p:spPr>
      </p:pic>
      <p:sp>
        <p:nvSpPr>
          <p:cNvPr id="5" name="Прямоугольник 4"/>
          <p:cNvSpPr/>
          <p:nvPr/>
        </p:nvSpPr>
        <p:spPr>
          <a:xfrm>
            <a:off x="5433976" y="6211669"/>
            <a:ext cx="3710024" cy="646331"/>
          </a:xfrm>
          <a:prstGeom prst="rect">
            <a:avLst/>
          </a:prstGeom>
          <a:noFill/>
        </p:spPr>
        <p:txBody>
          <a:bodyPr wrap="square" lIns="91440" tIns="45720" rIns="91440" bIns="45720">
            <a:spAutoFit/>
          </a:bodyPr>
          <a:lstStyle/>
          <a:p>
            <a:pPr algn="ctr"/>
            <a:r>
              <a:rPr lang="ru-RU" b="1" cap="all" spc="0" dirty="0" smtClean="0">
                <a:ln w="9000" cmpd="sng">
                  <a:solidFill>
                    <a:schemeClr val="accent4">
                      <a:shade val="50000"/>
                      <a:satMod val="120000"/>
                    </a:schemeClr>
                  </a:solidFill>
                  <a:prstDash val="solid"/>
                </a:ln>
                <a:solidFill>
                  <a:schemeClr val="tx2"/>
                </a:solidFill>
                <a:effectLst>
                  <a:reflection blurRad="12700" stA="28000" endPos="45000" dist="1000" dir="5400000" sy="-100000" algn="bl" rotWithShape="0"/>
                </a:effectLst>
              </a:rPr>
              <a:t>Сын Платон с женой Тамарой</a:t>
            </a:r>
            <a:endParaRPr lang="ru-RU" b="1" cap="all" spc="0" dirty="0">
              <a:ln w="9000" cmpd="sng">
                <a:solidFill>
                  <a:schemeClr val="accent4">
                    <a:shade val="50000"/>
                    <a:satMod val="120000"/>
                  </a:schemeClr>
                </a:solidFill>
                <a:prstDash val="solid"/>
              </a:ln>
              <a:solidFill>
                <a:schemeClr val="tx2"/>
              </a:solidFill>
              <a:effectLst>
                <a:reflection blurRad="12700" stA="28000" endPos="45000" dist="1000" dir="5400000" sy="-100000" algn="bl" rotWithShape="0"/>
              </a:effectLst>
            </a:endParaRPr>
          </a:p>
        </p:txBody>
      </p:sp>
      <p:pic>
        <p:nvPicPr>
          <p:cNvPr id="4100" name="Picture 4"/>
          <p:cNvPicPr>
            <a:picLocks noChangeAspect="1" noChangeArrowheads="1"/>
          </p:cNvPicPr>
          <p:nvPr/>
        </p:nvPicPr>
        <p:blipFill>
          <a:blip r:embed="rId3"/>
          <a:srcRect/>
          <a:stretch>
            <a:fillRect/>
          </a:stretch>
        </p:blipFill>
        <p:spPr bwMode="auto">
          <a:xfrm>
            <a:off x="6000760" y="0"/>
            <a:ext cx="2714645" cy="3571876"/>
          </a:xfrm>
          <a:prstGeom prst="rect">
            <a:avLst/>
          </a:prstGeom>
          <a:ln>
            <a:noFill/>
          </a:ln>
          <a:effectLst>
            <a:softEdge rad="112500"/>
          </a:effectLst>
        </p:spPr>
      </p:pic>
      <p:sp>
        <p:nvSpPr>
          <p:cNvPr id="7" name="Прямоугольник 6"/>
          <p:cNvSpPr/>
          <p:nvPr/>
        </p:nvSpPr>
        <p:spPr>
          <a:xfrm>
            <a:off x="6143636" y="3214686"/>
            <a:ext cx="2402261" cy="369332"/>
          </a:xfrm>
          <a:prstGeom prst="rect">
            <a:avLst/>
          </a:prstGeom>
          <a:noFill/>
        </p:spPr>
        <p:txBody>
          <a:bodyPr wrap="none" lIns="91440" tIns="45720" rIns="91440" bIns="45720">
            <a:spAutoFit/>
          </a:bodyPr>
          <a:lstStyle/>
          <a:p>
            <a:pPr algn="ctr"/>
            <a:r>
              <a:rPr lang="ru-RU" b="1" cap="none" spc="0" dirty="0" smtClean="0">
                <a:ln w="12700">
                  <a:solidFill>
                    <a:schemeClr val="tx2">
                      <a:satMod val="155000"/>
                    </a:schemeClr>
                  </a:solidFill>
                  <a:prstDash val="solid"/>
                </a:ln>
                <a:solidFill>
                  <a:schemeClr val="bg2">
                    <a:lumMod val="40000"/>
                    <a:lumOff val="60000"/>
                  </a:schemeClr>
                </a:solidFill>
                <a:effectLst>
                  <a:outerShdw blurRad="41275" dist="20320" dir="1800000" algn="tl" rotWithShape="0">
                    <a:srgbClr val="000000">
                      <a:alpha val="40000"/>
                    </a:srgbClr>
                  </a:outerShdw>
                </a:effectLst>
              </a:rPr>
              <a:t>Маленький Платон</a:t>
            </a:r>
            <a:endParaRPr lang="ru-RU" b="1" cap="none" spc="0" dirty="0">
              <a:ln w="12700">
                <a:solidFill>
                  <a:schemeClr val="tx2">
                    <a:satMod val="155000"/>
                  </a:schemeClr>
                </a:solidFill>
                <a:prstDash val="solid"/>
              </a:ln>
              <a:solidFill>
                <a:schemeClr val="bg2">
                  <a:lumMod val="40000"/>
                  <a:lumOff val="60000"/>
                </a:schemeClr>
              </a:solidFill>
              <a:effectLst>
                <a:outerShdw blurRad="41275" dist="20320" dir="1800000" algn="tl" rotWithShape="0">
                  <a:srgbClr val="000000">
                    <a:alpha val="40000"/>
                  </a:srgb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14282" y="1000108"/>
            <a:ext cx="3810000" cy="2590800"/>
          </a:xfrm>
          <a:prstGeom prst="rect">
            <a:avLst/>
          </a:prstGeom>
          <a:noFill/>
          <a:ln w="9525">
            <a:noFill/>
            <a:miter lim="800000"/>
            <a:headEnd/>
            <a:tailEnd/>
          </a:ln>
          <a:effectLst/>
        </p:spPr>
      </p:pic>
      <p:sp>
        <p:nvSpPr>
          <p:cNvPr id="4" name="Прямоугольник 3"/>
          <p:cNvSpPr/>
          <p:nvPr/>
        </p:nvSpPr>
        <p:spPr>
          <a:xfrm>
            <a:off x="1357290" y="214290"/>
            <a:ext cx="6227346" cy="584775"/>
          </a:xfrm>
          <a:prstGeom prst="rect">
            <a:avLst/>
          </a:prstGeom>
          <a:noFill/>
        </p:spPr>
        <p:txBody>
          <a:bodyPr wrap="none" lIns="91440" tIns="45720" rIns="91440" bIns="45720">
            <a:spAutoFit/>
          </a:bodyPr>
          <a:lstStyle/>
          <a:p>
            <a:pPr algn="ctr"/>
            <a:r>
              <a:rPr lang="ru-RU" sz="3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Маленький семейный альбом</a:t>
            </a:r>
            <a:endParaRPr lang="ru-RU"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Прямоугольник 4"/>
          <p:cNvSpPr/>
          <p:nvPr/>
        </p:nvSpPr>
        <p:spPr>
          <a:xfrm>
            <a:off x="142844" y="3429000"/>
            <a:ext cx="3929090" cy="584775"/>
          </a:xfrm>
          <a:prstGeom prst="rect">
            <a:avLst/>
          </a:prstGeom>
          <a:noFill/>
        </p:spPr>
        <p:txBody>
          <a:bodyPr wrap="square" lIns="91440" tIns="45720" rIns="91440" bIns="45720">
            <a:spAutoFit/>
          </a:bodyPr>
          <a:lstStyle/>
          <a:p>
            <a:pPr algn="ctr"/>
            <a:r>
              <a:rPr lang="ru-RU" sz="1600" b="1" cap="none" spc="0" dirty="0" smtClean="0">
                <a:ln w="12700">
                  <a:solidFill>
                    <a:schemeClr val="tx2">
                      <a:satMod val="155000"/>
                    </a:schemeClr>
                  </a:solidFill>
                  <a:prstDash val="solid"/>
                </a:ln>
                <a:solidFill>
                  <a:schemeClr val="accent2">
                    <a:lumMod val="60000"/>
                    <a:lumOff val="40000"/>
                  </a:schemeClr>
                </a:solidFill>
                <a:effectLst>
                  <a:outerShdw blurRad="41275" dist="20320" dir="1800000" algn="tl" rotWithShape="0">
                    <a:srgbClr val="000000">
                      <a:alpha val="40000"/>
                    </a:srgbClr>
                  </a:outerShdw>
                </a:effectLst>
              </a:rPr>
              <a:t>Мария Александровна с внуком и дочерью</a:t>
            </a:r>
            <a:endParaRPr lang="ru-RU" sz="1600" b="1" cap="none" spc="0" dirty="0">
              <a:ln w="12700">
                <a:solidFill>
                  <a:schemeClr val="tx2">
                    <a:satMod val="155000"/>
                  </a:schemeClr>
                </a:solidFill>
                <a:prstDash val="solid"/>
              </a:ln>
              <a:solidFill>
                <a:schemeClr val="accent2">
                  <a:lumMod val="60000"/>
                  <a:lumOff val="40000"/>
                </a:schemeClr>
              </a:solidFill>
              <a:effectLst>
                <a:outerShdw blurRad="41275" dist="20320" dir="1800000" algn="tl" rotWithShape="0">
                  <a:srgbClr val="000000">
                    <a:alpha val="40000"/>
                  </a:srgbClr>
                </a:outerShdw>
              </a:effectLst>
            </a:endParaRPr>
          </a:p>
        </p:txBody>
      </p:sp>
      <p:pic>
        <p:nvPicPr>
          <p:cNvPr id="5123" name="Picture 3"/>
          <p:cNvPicPr>
            <a:picLocks noChangeAspect="1" noChangeArrowheads="1"/>
          </p:cNvPicPr>
          <p:nvPr/>
        </p:nvPicPr>
        <p:blipFill>
          <a:blip r:embed="rId3"/>
          <a:srcRect/>
          <a:stretch>
            <a:fillRect/>
          </a:stretch>
        </p:blipFill>
        <p:spPr bwMode="auto">
          <a:xfrm>
            <a:off x="4786314" y="785795"/>
            <a:ext cx="3055626" cy="3069268"/>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flipH="1">
            <a:off x="214280" y="3929066"/>
            <a:ext cx="3857651" cy="2786082"/>
          </a:xfrm>
          <a:prstGeom prst="rect">
            <a:avLst/>
          </a:prstGeom>
          <a:noFill/>
          <a:ln w="9525">
            <a:noFill/>
            <a:miter lim="800000"/>
            <a:headEnd/>
            <a:tailEnd/>
          </a:ln>
          <a:effectLst/>
        </p:spPr>
      </p:pic>
      <p:sp>
        <p:nvSpPr>
          <p:cNvPr id="8" name="Прямоугольник 7"/>
          <p:cNvSpPr/>
          <p:nvPr/>
        </p:nvSpPr>
        <p:spPr>
          <a:xfrm>
            <a:off x="5143504" y="3571876"/>
            <a:ext cx="2316853" cy="307777"/>
          </a:xfrm>
          <a:prstGeom prst="rect">
            <a:avLst/>
          </a:prstGeom>
          <a:noFill/>
        </p:spPr>
        <p:txBody>
          <a:bodyPr wrap="none" lIns="91440" tIns="45720" rIns="91440" bIns="45720">
            <a:spAutoFit/>
          </a:bodyPr>
          <a:lstStyle/>
          <a:p>
            <a:pPr algn="ctr"/>
            <a:r>
              <a:rPr lang="ru-RU" sz="1400" b="1" cap="none" spc="0" dirty="0" smtClean="0">
                <a:ln w="12700">
                  <a:solidFill>
                    <a:schemeClr val="tx2">
                      <a:satMod val="155000"/>
                    </a:schemeClr>
                  </a:solidFill>
                  <a:prstDash val="solid"/>
                </a:ln>
                <a:solidFill>
                  <a:schemeClr val="accent2">
                    <a:lumMod val="40000"/>
                    <a:lumOff val="60000"/>
                  </a:schemeClr>
                </a:solidFill>
                <a:effectLst>
                  <a:outerShdw blurRad="41275" dist="20320" dir="1800000" algn="tl" rotWithShape="0">
                    <a:srgbClr val="000000">
                      <a:alpha val="40000"/>
                    </a:srgbClr>
                  </a:outerShdw>
                </a:effectLst>
              </a:rPr>
              <a:t>1950. Семья Платоновых</a:t>
            </a:r>
            <a:endParaRPr lang="ru-RU" sz="1400" b="1" cap="none" spc="0" dirty="0">
              <a:ln w="12700">
                <a:solidFill>
                  <a:schemeClr val="tx2">
                    <a:satMod val="155000"/>
                  </a:schemeClr>
                </a:solidFill>
                <a:prstDash val="solid"/>
              </a:ln>
              <a:solidFill>
                <a:schemeClr val="accent2">
                  <a:lumMod val="40000"/>
                  <a:lumOff val="60000"/>
                </a:schemeClr>
              </a:solidFill>
              <a:effectLst>
                <a:outerShdw blurRad="41275" dist="20320" dir="1800000" algn="tl" rotWithShape="0">
                  <a:srgbClr val="000000">
                    <a:alpha val="40000"/>
                  </a:srgbClr>
                </a:outerShdw>
              </a:effectLst>
            </a:endParaRPr>
          </a:p>
        </p:txBody>
      </p:sp>
      <p:sp>
        <p:nvSpPr>
          <p:cNvPr id="9" name="Прямоугольник 8"/>
          <p:cNvSpPr/>
          <p:nvPr/>
        </p:nvSpPr>
        <p:spPr>
          <a:xfrm>
            <a:off x="0" y="6357958"/>
            <a:ext cx="4500562" cy="338554"/>
          </a:xfrm>
          <a:prstGeom prst="rect">
            <a:avLst/>
          </a:prstGeom>
          <a:noFill/>
        </p:spPr>
        <p:txBody>
          <a:bodyPr wrap="square" lIns="91440" tIns="45720" rIns="91440" bIns="45720">
            <a:spAutoFit/>
          </a:bodyPr>
          <a:lstStyle/>
          <a:p>
            <a:pPr algn="ctr"/>
            <a:r>
              <a:rPr lang="ru-RU" sz="1600" b="1" dirty="0" smtClean="0">
                <a:ln w="18000">
                  <a:solidFill>
                    <a:schemeClr val="accent2">
                      <a:satMod val="140000"/>
                    </a:schemeClr>
                  </a:solidFill>
                  <a:prstDash val="solid"/>
                  <a:miter lim="800000"/>
                </a:ln>
                <a:solidFill>
                  <a:schemeClr val="accent2">
                    <a:lumMod val="75000"/>
                  </a:schemeClr>
                </a:solidFill>
                <a:effectLst>
                  <a:outerShdw blurRad="25500" dist="23000" dir="7020000" algn="tl">
                    <a:srgbClr val="000000">
                      <a:alpha val="50000"/>
                    </a:srgbClr>
                  </a:outerShdw>
                </a:effectLst>
              </a:rPr>
              <a:t>Мария Александровна с сыном Платоном</a:t>
            </a:r>
            <a:endParaRPr lang="ru-RU" sz="1600" b="1" dirty="0">
              <a:ln w="18000">
                <a:solidFill>
                  <a:schemeClr val="accent2">
                    <a:satMod val="140000"/>
                  </a:schemeClr>
                </a:solidFill>
                <a:prstDash val="solid"/>
                <a:miter lim="800000"/>
              </a:ln>
              <a:solidFill>
                <a:schemeClr val="accent2">
                  <a:lumMod val="75000"/>
                </a:schemeClr>
              </a:solidFill>
              <a:effectLst>
                <a:outerShdw blurRad="25500" dist="23000" dir="7020000" algn="tl">
                  <a:srgbClr val="000000">
                    <a:alpha val="50000"/>
                  </a:srgbClr>
                </a:outerShdw>
              </a:effectLst>
            </a:endParaRPr>
          </a:p>
        </p:txBody>
      </p:sp>
      <p:pic>
        <p:nvPicPr>
          <p:cNvPr id="5125" name="Picture 5"/>
          <p:cNvPicPr>
            <a:picLocks noChangeAspect="1" noChangeArrowheads="1"/>
          </p:cNvPicPr>
          <p:nvPr/>
        </p:nvPicPr>
        <p:blipFill>
          <a:blip r:embed="rId5"/>
          <a:srcRect/>
          <a:stretch>
            <a:fillRect/>
          </a:stretch>
        </p:blipFill>
        <p:spPr bwMode="auto">
          <a:xfrm>
            <a:off x="5143504" y="3929066"/>
            <a:ext cx="2428892" cy="2752721"/>
          </a:xfrm>
          <a:prstGeom prst="rect">
            <a:avLst/>
          </a:prstGeom>
          <a:noFill/>
          <a:ln w="9525">
            <a:noFill/>
            <a:miter lim="800000"/>
            <a:headEnd/>
            <a:tailEnd/>
          </a:ln>
          <a:effectLst/>
        </p:spPr>
      </p:pic>
      <p:sp>
        <p:nvSpPr>
          <p:cNvPr id="11" name="Прямоугольник 10"/>
          <p:cNvSpPr/>
          <p:nvPr/>
        </p:nvSpPr>
        <p:spPr>
          <a:xfrm>
            <a:off x="5143504" y="6429396"/>
            <a:ext cx="1853392" cy="276999"/>
          </a:xfrm>
          <a:prstGeom prst="rect">
            <a:avLst/>
          </a:prstGeom>
          <a:noFill/>
        </p:spPr>
        <p:txBody>
          <a:bodyPr wrap="none" lIns="91440" tIns="45720" rIns="91440" bIns="45720">
            <a:spAutoFit/>
          </a:bodyPr>
          <a:lstStyle/>
          <a:p>
            <a:pPr algn="ctr"/>
            <a:r>
              <a:rPr lang="ru-RU" sz="1200" b="1" cap="none" spc="0" dirty="0" smtClean="0">
                <a:ln w="12700">
                  <a:solidFill>
                    <a:schemeClr val="tx2">
                      <a:satMod val="155000"/>
                    </a:schemeClr>
                  </a:solidFill>
                  <a:prstDash val="solid"/>
                </a:ln>
                <a:solidFill>
                  <a:schemeClr val="tx2"/>
                </a:solidFill>
                <a:effectLst>
                  <a:outerShdw blurRad="41275" dist="20320" dir="1800000" algn="tl" rotWithShape="0">
                    <a:srgbClr val="000000">
                      <a:alpha val="40000"/>
                    </a:srgbClr>
                  </a:outerShdw>
                </a:effectLst>
              </a:rPr>
              <a:t>1940г. С внуком Сашей</a:t>
            </a:r>
            <a:endParaRPr lang="ru-RU" sz="1200" b="1" cap="none" spc="0" dirty="0">
              <a:ln w="12700">
                <a:solidFill>
                  <a:schemeClr val="tx2">
                    <a:satMod val="155000"/>
                  </a:schemeClr>
                </a:solidFill>
                <a:prstDash val="solid"/>
              </a:ln>
              <a:solidFill>
                <a:schemeClr val="tx2"/>
              </a:solidFill>
              <a:effectLst>
                <a:outerShdw blurRad="41275" dist="20320" dir="1800000" algn="tl" rotWithShape="0">
                  <a:srgbClr val="000000">
                    <a:alpha val="40000"/>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5720" y="285728"/>
            <a:ext cx="4572000" cy="4524315"/>
          </a:xfrm>
          <a:prstGeom prst="rect">
            <a:avLst/>
          </a:prstGeom>
        </p:spPr>
        <p:txBody>
          <a:bodyPr wrap="square">
            <a:spAutoFit/>
          </a:bodyPr>
          <a:lstStyle/>
          <a:p>
            <a:r>
              <a:rPr lang="ru-RU" dirty="0" smtClean="0"/>
              <a:t>В 1930 году рождается еще одно крупное произведение Платонова, написанное тоже в жанре антиутопии - повесть "Котлован". Ее герой </a:t>
            </a:r>
            <a:r>
              <a:rPr lang="ru-RU" dirty="0" err="1" smtClean="0"/>
              <a:t>Вощев</a:t>
            </a:r>
            <a:r>
              <a:rPr lang="ru-RU" dirty="0" smtClean="0"/>
              <a:t>, уволенный с завода "за задумчивость", в поисках истины попадает на символическую стройку, где возводится здание светлого будущего, "</a:t>
            </a:r>
            <a:r>
              <a:rPr lang="ru-RU" dirty="0" err="1" smtClean="0"/>
              <a:t>общепролетарского</a:t>
            </a:r>
            <a:r>
              <a:rPr lang="ru-RU" dirty="0" smtClean="0"/>
              <a:t> дома" для бывших единоличников. Это строительство является попыткой создания рукотворного мира, где люди берут на себя роль Создателя. Однако котлован под фундамент дома в конце концов превращается в могилу будущего. Эта повесть тоже увидела свет спустя много лет после смерти писателя.</a:t>
            </a:r>
            <a:endParaRPr lang="ru-RU" dirty="0"/>
          </a:p>
        </p:txBody>
      </p:sp>
      <p:pic>
        <p:nvPicPr>
          <p:cNvPr id="6146" name="Picture 2"/>
          <p:cNvPicPr>
            <a:picLocks noChangeAspect="1" noChangeArrowheads="1"/>
          </p:cNvPicPr>
          <p:nvPr/>
        </p:nvPicPr>
        <p:blipFill>
          <a:blip r:embed="rId3"/>
          <a:srcRect/>
          <a:stretch>
            <a:fillRect/>
          </a:stretch>
        </p:blipFill>
        <p:spPr bwMode="auto">
          <a:xfrm>
            <a:off x="4714876" y="285728"/>
            <a:ext cx="4019555" cy="6292764"/>
          </a:xfrm>
          <a:prstGeom prst="rect">
            <a:avLst/>
          </a:prstGeom>
          <a:noFill/>
          <a:ln w="9525">
            <a:noFill/>
            <a:miter lim="800000"/>
            <a:headEnd/>
            <a:tailEnd/>
          </a:ln>
          <a:effectLst/>
        </p:spPr>
      </p:pic>
      <p:sp>
        <p:nvSpPr>
          <p:cNvPr id="7" name="Прямоугольник 6"/>
          <p:cNvSpPr/>
          <p:nvPr/>
        </p:nvSpPr>
        <p:spPr>
          <a:xfrm>
            <a:off x="214282" y="5786454"/>
            <a:ext cx="4572000" cy="646331"/>
          </a:xfrm>
          <a:prstGeom prst="rect">
            <a:avLst/>
          </a:prstGeom>
        </p:spPr>
        <p:txBody>
          <a:bodyPr>
            <a:spAutoFit/>
          </a:bodyPr>
          <a:lstStyle/>
          <a:p>
            <a:r>
              <a:rPr lang="ru-RU" dirty="0" err="1" smtClean="0"/>
              <a:t>сюрреальность</a:t>
            </a:r>
            <a:r>
              <a:rPr lang="ru-RU" dirty="0" smtClean="0"/>
              <a:t> — совмещение сна и реальности. </a:t>
            </a:r>
            <a:endParaRPr lang="ru-RU"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5720" y="142852"/>
            <a:ext cx="8643998" cy="923330"/>
          </a:xfrm>
          <a:prstGeom prst="rect">
            <a:avLst/>
          </a:prstGeom>
        </p:spPr>
        <p:txBody>
          <a:bodyPr wrap="square">
            <a:spAutoFit/>
          </a:bodyPr>
          <a:lstStyle/>
          <a:p>
            <a:r>
              <a:rPr lang="ru-RU" dirty="0" smtClean="0"/>
              <a:t>«Котлован» - антиутопическая повесть Андрея Платонова, написанная в 1930 году; социальная притча, философский гротеск, жёсткая сатира на СССР времён первой пятилетки.</a:t>
            </a:r>
            <a:endParaRPr lang="ru-RU" dirty="0"/>
          </a:p>
        </p:txBody>
      </p:sp>
      <p:pic>
        <p:nvPicPr>
          <p:cNvPr id="1026" name="Picture 2"/>
          <p:cNvPicPr>
            <a:picLocks noChangeAspect="1" noChangeArrowheads="1"/>
          </p:cNvPicPr>
          <p:nvPr/>
        </p:nvPicPr>
        <p:blipFill>
          <a:blip r:embed="rId2"/>
          <a:srcRect/>
          <a:stretch>
            <a:fillRect/>
          </a:stretch>
        </p:blipFill>
        <p:spPr bwMode="auto">
          <a:xfrm>
            <a:off x="5786446" y="1285860"/>
            <a:ext cx="2793420" cy="478632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714348" y="1285860"/>
            <a:ext cx="3721916" cy="4967299"/>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Литейная">
  <a:themeElements>
    <a:clrScheme name="Литейная">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Литейная">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Литейная">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756</TotalTime>
  <Words>4296</Words>
  <Application>Microsoft Office PowerPoint</Application>
  <PresentationFormat>Экран (4:3)</PresentationFormat>
  <Paragraphs>273</Paragraphs>
  <Slides>40</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40</vt:i4>
      </vt:variant>
    </vt:vector>
  </HeadingPairs>
  <TitlesOfParts>
    <vt:vector size="45" baseType="lpstr">
      <vt:lpstr>Calibri</vt:lpstr>
      <vt:lpstr>Cambria</vt:lpstr>
      <vt:lpstr>Rockwell</vt:lpstr>
      <vt:lpstr>Wingdings 2</vt:lpstr>
      <vt:lpstr>Литейная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Прушевский</vt:lpstr>
      <vt:lpstr>     Пашкин  Лев Ильич,   председатель    окрпрофсовета</vt:lpstr>
      <vt:lpstr>       Жачев</vt:lpstr>
      <vt:lpstr>            .  Чиклин  Никита.  Самый добрый персонаж повести</vt:lpstr>
      <vt:lpstr>Сафронов </vt:lpstr>
      <vt:lpstr>                   ВОЩЕВ</vt:lpstr>
      <vt:lpstr>                                     Козлов            Козлов</vt:lpstr>
      <vt:lpstr>Потерянная подруга, дочь кафельщика, - Юля </vt:lpstr>
      <vt:lpstr> Настя</vt:lpstr>
      <vt:lpstr>Презентация PowerPoint</vt:lpstr>
      <vt:lpstr>Деревня появляется в повести вместе с гробами…</vt:lpstr>
      <vt:lpstr>АКТИВИСТ</vt:lpstr>
      <vt:lpstr>Крестьяне </vt:lpstr>
      <vt:lpstr>Презентация PowerPoint</vt:lpstr>
      <vt:lpstr>Презентация PowerPoint</vt:lpstr>
      <vt:lpstr>ЛОШАДИ. Гротескно-фантасмагорическая сцена.</vt:lpstr>
      <vt:lpstr>Поп</vt:lpstr>
      <vt:lpstr>ПЛОТ</vt:lpstr>
      <vt:lpstr>МЕДВЕДЬ. «Платонова  за  сцену  с медведем-молотобойцем в"Котловане" следовало бы признать первым серьезным сюрреалистом.» Иосиф Бродский</vt:lpstr>
      <vt:lpstr>                          МУХИ                      </vt:lpstr>
      <vt:lpstr>Ситуации в кулацких домах</vt:lpstr>
      <vt:lpstr>Деревенская молодёжь</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Книга Бытие 11:1-9.  Притча  о  Вавилонской башне</vt:lpstr>
      <vt:lpstr>Презентация PowerPoint</vt:lpstr>
    </vt:vector>
  </TitlesOfParts>
  <Company>Reanimator Extreme Edition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Admin</cp:lastModifiedBy>
  <cp:revision>90</cp:revision>
  <dcterms:created xsi:type="dcterms:W3CDTF">2016-02-21T15:54:21Z</dcterms:created>
  <dcterms:modified xsi:type="dcterms:W3CDTF">2022-02-08T14:08:09Z</dcterms:modified>
</cp:coreProperties>
</file>